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  <p:sldMasterId id="2147483720" r:id="rId3"/>
    <p:sldMasterId id="2147483756" r:id="rId4"/>
    <p:sldMasterId id="2147483768" r:id="rId5"/>
    <p:sldMasterId id="2147483780" r:id="rId6"/>
    <p:sldMasterId id="2147483804" r:id="rId7"/>
    <p:sldMasterId id="2147483816" r:id="rId8"/>
    <p:sldMasterId id="2147483840" r:id="rId9"/>
    <p:sldMasterId id="2147483852" r:id="rId10"/>
    <p:sldMasterId id="2147483864" r:id="rId11"/>
    <p:sldMasterId id="2147483900" r:id="rId12"/>
    <p:sldMasterId id="2147483912" r:id="rId13"/>
    <p:sldMasterId id="2147483924" r:id="rId14"/>
    <p:sldMasterId id="2147483936" r:id="rId15"/>
    <p:sldMasterId id="2147483960" r:id="rId16"/>
  </p:sldMasterIdLst>
  <p:sldIdLst>
    <p:sldId id="350" r:id="rId17"/>
    <p:sldId id="412" r:id="rId18"/>
    <p:sldId id="352" r:id="rId19"/>
    <p:sldId id="413" r:id="rId20"/>
    <p:sldId id="355" r:id="rId21"/>
    <p:sldId id="414" r:id="rId22"/>
    <p:sldId id="356" r:id="rId23"/>
    <p:sldId id="415" r:id="rId24"/>
    <p:sldId id="357" r:id="rId25"/>
    <p:sldId id="416" r:id="rId26"/>
    <p:sldId id="359" r:id="rId27"/>
    <p:sldId id="417" r:id="rId28"/>
    <p:sldId id="363" r:id="rId29"/>
    <p:sldId id="418" r:id="rId30"/>
    <p:sldId id="364" r:id="rId31"/>
    <p:sldId id="419" r:id="rId32"/>
    <p:sldId id="365" r:id="rId33"/>
    <p:sldId id="420" r:id="rId34"/>
    <p:sldId id="367" r:id="rId35"/>
    <p:sldId id="421" r:id="rId36"/>
    <p:sldId id="368" r:id="rId37"/>
    <p:sldId id="422" r:id="rId38"/>
    <p:sldId id="375" r:id="rId39"/>
    <p:sldId id="423" r:id="rId40"/>
    <p:sldId id="376" r:id="rId41"/>
    <p:sldId id="424" r:id="rId42"/>
    <p:sldId id="377" r:id="rId43"/>
    <p:sldId id="425" r:id="rId44"/>
    <p:sldId id="379" r:id="rId45"/>
    <p:sldId id="426" r:id="rId46"/>
    <p:sldId id="380" r:id="rId47"/>
    <p:sldId id="427" r:id="rId48"/>
    <p:sldId id="382" r:id="rId49"/>
    <p:sldId id="428" r:id="rId50"/>
    <p:sldId id="384" r:id="rId51"/>
    <p:sldId id="429" r:id="rId52"/>
    <p:sldId id="385" r:id="rId53"/>
    <p:sldId id="430" r:id="rId54"/>
    <p:sldId id="387" r:id="rId55"/>
    <p:sldId id="431" r:id="rId56"/>
    <p:sldId id="391" r:id="rId57"/>
    <p:sldId id="432" r:id="rId58"/>
    <p:sldId id="392" r:id="rId59"/>
    <p:sldId id="433" r:id="rId60"/>
    <p:sldId id="394" r:id="rId61"/>
    <p:sldId id="434" r:id="rId62"/>
    <p:sldId id="399" r:id="rId63"/>
    <p:sldId id="435" r:id="rId64"/>
    <p:sldId id="400" r:id="rId65"/>
    <p:sldId id="436" r:id="rId66"/>
    <p:sldId id="405" r:id="rId67"/>
    <p:sldId id="437" r:id="rId68"/>
    <p:sldId id="407" r:id="rId69"/>
    <p:sldId id="438" r:id="rId70"/>
    <p:sldId id="408" r:id="rId71"/>
    <p:sldId id="439" r:id="rId72"/>
    <p:sldId id="409" r:id="rId73"/>
    <p:sldId id="440" r:id="rId74"/>
    <p:sldId id="411" r:id="rId75"/>
    <p:sldId id="441" r:id="rId76"/>
    <p:sldId id="349" r:id="rId77"/>
    <p:sldId id="442" r:id="rId78"/>
    <p:sldId id="265" r:id="rId79"/>
    <p:sldId id="443" r:id="rId80"/>
    <p:sldId id="274" r:id="rId81"/>
    <p:sldId id="444" r:id="rId82"/>
    <p:sldId id="277" r:id="rId83"/>
    <p:sldId id="445" r:id="rId84"/>
    <p:sldId id="280" r:id="rId85"/>
    <p:sldId id="446" r:id="rId86"/>
    <p:sldId id="286" r:id="rId87"/>
    <p:sldId id="447" r:id="rId88"/>
    <p:sldId id="289" r:id="rId89"/>
    <p:sldId id="448" r:id="rId90"/>
    <p:sldId id="295" r:id="rId91"/>
    <p:sldId id="449" r:id="rId92"/>
    <p:sldId id="298" r:id="rId93"/>
    <p:sldId id="450" r:id="rId94"/>
    <p:sldId id="301" r:id="rId95"/>
    <p:sldId id="451" r:id="rId96"/>
    <p:sldId id="310" r:id="rId97"/>
    <p:sldId id="452" r:id="rId98"/>
    <p:sldId id="313" r:id="rId99"/>
    <p:sldId id="453" r:id="rId100"/>
    <p:sldId id="316" r:id="rId101"/>
    <p:sldId id="454" r:id="rId102"/>
    <p:sldId id="319" r:id="rId103"/>
    <p:sldId id="455" r:id="rId104"/>
    <p:sldId id="327" r:id="rId105"/>
    <p:sldId id="456" r:id="rId106"/>
    <p:sldId id="328" r:id="rId107"/>
    <p:sldId id="457" r:id="rId108"/>
    <p:sldId id="329" r:id="rId109"/>
    <p:sldId id="458" r:id="rId110"/>
    <p:sldId id="330" r:id="rId111"/>
    <p:sldId id="459" r:id="rId112"/>
    <p:sldId id="331" r:id="rId113"/>
    <p:sldId id="460" r:id="rId114"/>
    <p:sldId id="332" r:id="rId115"/>
    <p:sldId id="461" r:id="rId116"/>
    <p:sldId id="335" r:id="rId117"/>
    <p:sldId id="462" r:id="rId118"/>
    <p:sldId id="342" r:id="rId119"/>
    <p:sldId id="463" r:id="rId120"/>
    <p:sldId id="344" r:id="rId121"/>
    <p:sldId id="464" r:id="rId122"/>
    <p:sldId id="345" r:id="rId123"/>
    <p:sldId id="465" r:id="rId124"/>
    <p:sldId id="346" r:id="rId125"/>
    <p:sldId id="466" r:id="rId126"/>
  </p:sldIdLst>
  <p:sldSz cx="3200400" cy="1828800"/>
  <p:notesSz cx="6858000" cy="9144000"/>
  <p:custDataLst>
    <p:tags r:id="rId1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14"/>
    <p:restoredTop sz="0"/>
  </p:normalViewPr>
  <p:slideViewPr>
    <p:cSldViewPr>
      <p:cViewPr varScale="1">
        <p:scale>
          <a:sx n="274" d="100"/>
          <a:sy n="274" d="100"/>
        </p:scale>
        <p:origin x="168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viewProps" Target="viewProps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tableStyles" Target="tableStyles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7CF8697-1FFA-4031-82B5-4ADD1A2DC6B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F9674B-700B-4B91-A091-A274637FDCA1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2C9275-1784-4E1A-85D9-96C764DAED79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19CFF9-05DD-4D9E-BD33-B0D9E1CB6082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AC311F-534E-4CA7-8DFB-5942C3C1AB13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A920E4A-A398-4233-BE78-5D2A8551B8C2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4E851E9F-574B-43D4-905A-2B98971CCB30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999D4002-A1F2-4509-8AD9-C5B3D207BCDB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309FA37-8A66-40A1-B3DF-940807581F27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57FA178-BA1D-492F-9437-A66082F27E71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2596E21-B8ED-4BB6-83DF-B78F71CD55C2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241402" rtl="0" eaLnBrk="1" latinLnBrk="0" hangingPunct="1">
              <a:defRPr sz="31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/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D29-4061-8F9A-BDC1-3AA051C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Ackerman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1D7F1E-8451-D365-4290-B6C0FAA22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495550" cy="1440659"/>
          </a:xfrm>
        </p:spPr>
      </p:pic>
    </p:spTree>
    <p:extLst>
      <p:ext uri="{BB962C8B-B14F-4D97-AF65-F5344CB8AC3E}">
        <p14:creationId xmlns:p14="http://schemas.microsoft.com/office/powerpoint/2010/main" val="428780540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4126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3768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Sen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Han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543012" y="279287"/>
            <a:ext cx="1374688" cy="557160"/>
            <a:chOff x="386664" y="272258"/>
            <a:chExt cx="1384634" cy="5336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006343" y="272258"/>
              <a:ext cx="764955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Grace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386664" y="584834"/>
              <a:ext cx="740157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Family</a:t>
              </a:r>
              <a:endParaRPr lang="en-US" sz="9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1757680" y="610179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Significance</a:t>
            </a:r>
            <a:endParaRPr lang="en-US" sz="9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7AB21-5BD5-4BAC-BEA9-A22FC876DC92}"/>
              </a:ext>
            </a:extLst>
          </p:cNvPr>
          <p:cNvCxnSpPr/>
          <p:nvPr/>
        </p:nvCxnSpPr>
        <p:spPr>
          <a:xfrm flipH="1">
            <a:off x="815340" y="508212"/>
            <a:ext cx="352161" cy="101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873827-2905-462E-8183-A670F6760DE1}"/>
              </a:ext>
            </a:extLst>
          </p:cNvPr>
          <p:cNvCxnSpPr/>
          <p:nvPr/>
        </p:nvCxnSpPr>
        <p:spPr>
          <a:xfrm>
            <a:off x="1917700" y="508212"/>
            <a:ext cx="340360" cy="101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FE6600-4F8A-4F00-8138-77E4C60E4EAE}"/>
              </a:ext>
            </a:extLst>
          </p:cNvPr>
          <p:cNvSpPr txBox="1"/>
          <p:nvPr/>
        </p:nvSpPr>
        <p:spPr>
          <a:xfrm>
            <a:off x="1230472" y="987790"/>
            <a:ext cx="88360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Achievements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468C0-12B9-401A-9F1C-039144D74741}"/>
              </a:ext>
            </a:extLst>
          </p:cNvPr>
          <p:cNvSpPr txBox="1"/>
          <p:nvPr/>
        </p:nvSpPr>
        <p:spPr>
          <a:xfrm>
            <a:off x="1881826" y="1389885"/>
            <a:ext cx="65309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Optimism</a:t>
            </a: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D2930-5E70-4507-AAF8-FBE653E6D8F6}"/>
              </a:ext>
            </a:extLst>
          </p:cNvPr>
          <p:cNvSpPr txBox="1"/>
          <p:nvPr/>
        </p:nvSpPr>
        <p:spPr>
          <a:xfrm>
            <a:off x="106048" y="1398962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Innovation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C26ED-903A-4AC6-B89A-00EB267A8E36}"/>
              </a:ext>
            </a:extLst>
          </p:cNvPr>
          <p:cNvSpPr txBox="1"/>
          <p:nvPr/>
        </p:nvSpPr>
        <p:spPr>
          <a:xfrm>
            <a:off x="1031878" y="1389885"/>
            <a:ext cx="76040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Opportunity</a:t>
            </a:r>
            <a:endParaRPr lang="en-US" sz="9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405920-F8CB-49AF-858E-E339FA934ABB}"/>
              </a:ext>
            </a:extLst>
          </p:cNvPr>
          <p:cNvSpPr txBox="1"/>
          <p:nvPr/>
        </p:nvSpPr>
        <p:spPr>
          <a:xfrm>
            <a:off x="2656843" y="1389885"/>
            <a:ext cx="49593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Excel</a:t>
            </a:r>
            <a:endParaRPr lang="en-US" sz="9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8967B-9D1D-4ED0-BA3D-F6E262DB8F72}"/>
              </a:ext>
            </a:extLst>
          </p:cNvPr>
          <p:cNvCxnSpPr>
            <a:stCxn id="39" idx="2"/>
          </p:cNvCxnSpPr>
          <p:nvPr/>
        </p:nvCxnSpPr>
        <p:spPr>
          <a:xfrm flipH="1">
            <a:off x="1956582" y="841011"/>
            <a:ext cx="205274" cy="142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04124C-7AF1-4F7F-AE7B-0113E9D75879}"/>
              </a:ext>
            </a:extLst>
          </p:cNvPr>
          <p:cNvCxnSpPr/>
          <p:nvPr/>
        </p:nvCxnSpPr>
        <p:spPr>
          <a:xfrm>
            <a:off x="685800" y="841011"/>
            <a:ext cx="553720" cy="146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A432D3-5642-45E3-815E-AEB808C2260E}"/>
              </a:ext>
            </a:extLst>
          </p:cNvPr>
          <p:cNvCxnSpPr>
            <a:endCxn id="14" idx="0"/>
          </p:cNvCxnSpPr>
          <p:nvPr/>
        </p:nvCxnSpPr>
        <p:spPr>
          <a:xfrm flipH="1">
            <a:off x="510224" y="1227724"/>
            <a:ext cx="767628" cy="1712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3445FC-46F5-43DD-83C1-DE384A9DC8A6}"/>
              </a:ext>
            </a:extLst>
          </p:cNvPr>
          <p:cNvCxnSpPr/>
          <p:nvPr/>
        </p:nvCxnSpPr>
        <p:spPr>
          <a:xfrm flipH="1">
            <a:off x="1219200" y="1227724"/>
            <a:ext cx="202726" cy="1621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3F79C8-8F76-45AF-B8A1-682315158C10}"/>
              </a:ext>
            </a:extLst>
          </p:cNvPr>
          <p:cNvCxnSpPr/>
          <p:nvPr/>
        </p:nvCxnSpPr>
        <p:spPr>
          <a:xfrm>
            <a:off x="1643380" y="1227724"/>
            <a:ext cx="393700" cy="1621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D071FF-BBF1-4FE2-A58C-67136E311657}"/>
              </a:ext>
            </a:extLst>
          </p:cNvPr>
          <p:cNvCxnSpPr>
            <a:endCxn id="17" idx="0"/>
          </p:cNvCxnSpPr>
          <p:nvPr/>
        </p:nvCxnSpPr>
        <p:spPr>
          <a:xfrm>
            <a:off x="1853884" y="1218622"/>
            <a:ext cx="1050925" cy="1712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817854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60580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Rohan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Parikh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082744" y="265196"/>
            <a:ext cx="11092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Inner Peace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202969" y="637674"/>
            <a:ext cx="83178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Family</a:t>
            </a:r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F1741-DB33-40B1-ABE0-5B31D3FDD4E4}"/>
              </a:ext>
            </a:extLst>
          </p:cNvPr>
          <p:cNvSpPr txBox="1"/>
          <p:nvPr/>
        </p:nvSpPr>
        <p:spPr>
          <a:xfrm>
            <a:off x="1286257" y="1044900"/>
            <a:ext cx="70224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Impact</a:t>
            </a:r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D54EEE-005C-40BB-96F5-B71BFF857176}"/>
              </a:ext>
            </a:extLst>
          </p:cNvPr>
          <p:cNvSpPr txBox="1"/>
          <p:nvPr/>
        </p:nvSpPr>
        <p:spPr>
          <a:xfrm>
            <a:off x="1197044" y="637741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Appreciation</a:t>
            </a:r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5540B-F148-460B-AE12-846FFBF22419}"/>
              </a:ext>
            </a:extLst>
          </p:cNvPr>
          <p:cNvSpPr txBox="1"/>
          <p:nvPr/>
        </p:nvSpPr>
        <p:spPr>
          <a:xfrm>
            <a:off x="2294187" y="637674"/>
            <a:ext cx="81350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Legacy</a:t>
            </a:r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2266-654F-4356-82EF-7D0B1ECC7FE8}"/>
              </a:ext>
            </a:extLst>
          </p:cNvPr>
          <p:cNvSpPr txBox="1"/>
          <p:nvPr/>
        </p:nvSpPr>
        <p:spPr>
          <a:xfrm>
            <a:off x="2343205" y="1051908"/>
            <a:ext cx="58846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Courage</a:t>
            </a:r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4A745-F1A9-4513-ACD9-A9C9574959E2}"/>
              </a:ext>
            </a:extLst>
          </p:cNvPr>
          <p:cNvSpPr txBox="1"/>
          <p:nvPr/>
        </p:nvSpPr>
        <p:spPr>
          <a:xfrm>
            <a:off x="244228" y="1055092"/>
            <a:ext cx="70862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Generosity</a:t>
            </a:r>
            <a:endParaRPr lang="en-US" sz="9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8ED75C-292F-45C5-8D01-AF259F9FF257}"/>
              </a:ext>
            </a:extLst>
          </p:cNvPr>
          <p:cNvCxnSpPr>
            <a:stCxn id="5" idx="2"/>
            <a:endCxn id="21" idx="0"/>
          </p:cNvCxnSpPr>
          <p:nvPr/>
        </p:nvCxnSpPr>
        <p:spPr>
          <a:xfrm flipH="1">
            <a:off x="618860" y="496028"/>
            <a:ext cx="1018522" cy="141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59E9AF-A2D3-4581-B871-306638D6C3C4}"/>
              </a:ext>
            </a:extLst>
          </p:cNvPr>
          <p:cNvCxnSpPr>
            <a:stCxn id="5" idx="2"/>
            <a:endCxn id="22" idx="0"/>
          </p:cNvCxnSpPr>
          <p:nvPr/>
        </p:nvCxnSpPr>
        <p:spPr>
          <a:xfrm flipH="1">
            <a:off x="1637382" y="496028"/>
            <a:ext cx="0" cy="141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6B45FB-6926-47C3-A776-3FA051B31309}"/>
              </a:ext>
            </a:extLst>
          </p:cNvPr>
          <p:cNvCxnSpPr>
            <a:stCxn id="5" idx="2"/>
            <a:endCxn id="27" idx="0"/>
          </p:cNvCxnSpPr>
          <p:nvPr/>
        </p:nvCxnSpPr>
        <p:spPr>
          <a:xfrm>
            <a:off x="1637382" y="496028"/>
            <a:ext cx="1063557" cy="141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32659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08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Shannon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Armstrong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69029" y="283279"/>
            <a:ext cx="1903611" cy="1433849"/>
            <a:chOff x="325634" y="266060"/>
            <a:chExt cx="1917384" cy="13734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565047" y="266060"/>
              <a:ext cx="603778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Stability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596428" y="567669"/>
              <a:ext cx="798553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Learning</a:t>
              </a:r>
              <a:endParaRPr 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25634" y="843669"/>
              <a:ext cx="714948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Sharing</a:t>
              </a:r>
              <a:endParaRPr lang="en-US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1598307" y="1137145"/>
              <a:ext cx="644711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Honesty</a:t>
              </a:r>
              <a:endParaRPr lang="en-US" sz="9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845904" y="1418378"/>
              <a:ext cx="863453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Action</a:t>
              </a:r>
              <a:endParaRPr lang="en-US" sz="9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995705" y="487164"/>
              <a:ext cx="871231" cy="80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flipV="1">
              <a:off x="683108" y="788773"/>
              <a:ext cx="312597" cy="54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2107246" y="603664"/>
            <a:ext cx="9707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Family + Family</a:t>
            </a:r>
            <a:endParaRPr lang="en-US" sz="9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392872" y="929564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Playfulness</a:t>
            </a:r>
            <a:endParaRPr lang="en-US" sz="90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H="1" flipV="1">
            <a:off x="2592629" y="834496"/>
            <a:ext cx="173851" cy="95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stCxn id="34" idx="0"/>
            <a:endCxn id="5" idx="2"/>
          </p:cNvCxnSpPr>
          <p:nvPr/>
        </p:nvCxnSpPr>
        <p:spPr>
          <a:xfrm flipH="1" flipV="1">
            <a:off x="1699260" y="514111"/>
            <a:ext cx="893369" cy="89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7E56A83-8929-4BA1-A8B5-87A7BFE3ADB5}"/>
              </a:ext>
            </a:extLst>
          </p:cNvPr>
          <p:cNvSpPr txBox="1"/>
          <p:nvPr/>
        </p:nvSpPr>
        <p:spPr>
          <a:xfrm>
            <a:off x="1826260" y="1486296"/>
            <a:ext cx="80209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Kindness</a:t>
            </a:r>
            <a:endParaRPr lang="en-US" sz="90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FA16BA-790F-4AEA-B8CB-89F0ED418290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1114188" y="1423521"/>
            <a:ext cx="638412" cy="62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D77C0-38C8-47A4-BE63-4A3963F3A9D5}"/>
              </a:ext>
            </a:extLst>
          </p:cNvPr>
          <p:cNvCxnSpPr>
            <a:stCxn id="11" idx="2"/>
            <a:endCxn id="41" idx="0"/>
          </p:cNvCxnSpPr>
          <p:nvPr/>
        </p:nvCxnSpPr>
        <p:spPr>
          <a:xfrm>
            <a:off x="1752600" y="1423521"/>
            <a:ext cx="474707" cy="62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19DCBB-5EAE-4139-93FE-59D9270FDDD7}"/>
              </a:ext>
            </a:extLst>
          </p:cNvPr>
          <p:cNvCxnSpPr>
            <a:stCxn id="12" idx="3"/>
            <a:endCxn id="41" idx="1"/>
          </p:cNvCxnSpPr>
          <p:nvPr/>
        </p:nvCxnSpPr>
        <p:spPr>
          <a:xfrm>
            <a:off x="1542813" y="1601712"/>
            <a:ext cx="283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23AB0B-7B45-4A3F-8392-DD99C2281691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834287" y="828990"/>
            <a:ext cx="918313" cy="363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B47726-FF3E-4732-9663-210CEDFFD739}"/>
              </a:ext>
            </a:extLst>
          </p:cNvPr>
          <p:cNvCxnSpPr>
            <a:endCxn id="11" idx="0"/>
          </p:cNvCxnSpPr>
          <p:nvPr/>
        </p:nvCxnSpPr>
        <p:spPr>
          <a:xfrm flipH="1">
            <a:off x="1752600" y="834496"/>
            <a:ext cx="399200" cy="358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28558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413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Candace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79560" y="277380"/>
            <a:ext cx="1738140" cy="702131"/>
            <a:chOff x="386664" y="266060"/>
            <a:chExt cx="1750716" cy="6725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372425" y="266060"/>
              <a:ext cx="764955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Harmony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386664" y="584834"/>
              <a:ext cx="1174551" cy="3537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Service, impact, empathy</a:t>
              </a:r>
              <a:endParaRPr lang="en-US" sz="9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2105767" y="610179"/>
            <a:ext cx="9428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Family and friends</a:t>
            </a:r>
            <a:endParaRPr 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111B90-4495-4006-9FD1-627FB2A51F08}"/>
              </a:ext>
            </a:extLst>
          </p:cNvPr>
          <p:cNvSpPr txBox="1"/>
          <p:nvPr/>
        </p:nvSpPr>
        <p:spPr>
          <a:xfrm>
            <a:off x="316300" y="1204489"/>
            <a:ext cx="892634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Adventure, perseverance, creativity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88CAF0-5B8F-457B-8E03-15BC0D63B5B6}"/>
              </a:ext>
            </a:extLst>
          </p:cNvPr>
          <p:cNvCxnSpPr>
            <a:stCxn id="7" idx="2"/>
            <a:endCxn id="26" idx="0"/>
          </p:cNvCxnSpPr>
          <p:nvPr/>
        </p:nvCxnSpPr>
        <p:spPr>
          <a:xfrm flipH="1">
            <a:off x="762617" y="979511"/>
            <a:ext cx="0" cy="224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7AB21-5BD5-4BAC-BEA9-A22FC876DC92}"/>
              </a:ext>
            </a:extLst>
          </p:cNvPr>
          <p:cNvCxnSpPr/>
          <p:nvPr/>
        </p:nvCxnSpPr>
        <p:spPr>
          <a:xfrm flipH="1">
            <a:off x="815340" y="508212"/>
            <a:ext cx="352161" cy="101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873827-2905-462E-8183-A670F6760DE1}"/>
              </a:ext>
            </a:extLst>
          </p:cNvPr>
          <p:cNvCxnSpPr/>
          <p:nvPr/>
        </p:nvCxnSpPr>
        <p:spPr>
          <a:xfrm>
            <a:off x="1917700" y="508212"/>
            <a:ext cx="340360" cy="101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184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5755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Eugene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Lee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596178" y="270272"/>
            <a:ext cx="1428519" cy="639572"/>
            <a:chOff x="419747" y="273735"/>
            <a:chExt cx="1438855" cy="612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118912" y="273735"/>
              <a:ext cx="739690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Fulfillment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419747" y="665250"/>
              <a:ext cx="814200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Competence</a:t>
              </a:r>
              <a:endParaRPr lang="en-US" sz="9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2059624" y="638210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Wellbeing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468C0-12B9-401A-9F1C-039144D74741}"/>
              </a:ext>
            </a:extLst>
          </p:cNvPr>
          <p:cNvSpPr txBox="1"/>
          <p:nvPr/>
        </p:nvSpPr>
        <p:spPr>
          <a:xfrm>
            <a:off x="1894230" y="1029532"/>
            <a:ext cx="62880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Resilience</a:t>
            </a:r>
            <a:endParaRPr lang="en-US" sz="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52414-68F9-446E-885B-C5DC33F01973}"/>
              </a:ext>
            </a:extLst>
          </p:cNvPr>
          <p:cNvSpPr txBox="1"/>
          <p:nvPr/>
        </p:nvSpPr>
        <p:spPr>
          <a:xfrm>
            <a:off x="1370789" y="1029532"/>
            <a:ext cx="39451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Edge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3C169A-C096-4D47-AB82-2086373ECE81}"/>
              </a:ext>
            </a:extLst>
          </p:cNvPr>
          <p:cNvSpPr txBox="1"/>
          <p:nvPr/>
        </p:nvSpPr>
        <p:spPr>
          <a:xfrm>
            <a:off x="88901" y="1029532"/>
            <a:ext cx="541019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Learning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D7C6C-974A-4DF0-A9D3-3326CA3164F2}"/>
              </a:ext>
            </a:extLst>
          </p:cNvPr>
          <p:cNvSpPr txBox="1"/>
          <p:nvPr/>
        </p:nvSpPr>
        <p:spPr>
          <a:xfrm>
            <a:off x="677369" y="1029532"/>
            <a:ext cx="64597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Innovation</a:t>
            </a:r>
            <a:endParaRPr lang="en-US" sz="8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AA0AB-D36D-468B-91B2-D8B6953E4C86}"/>
              </a:ext>
            </a:extLst>
          </p:cNvPr>
          <p:cNvCxnSpPr>
            <a:stCxn id="5" idx="2"/>
            <a:endCxn id="39" idx="0"/>
          </p:cNvCxnSpPr>
          <p:nvPr/>
        </p:nvCxnSpPr>
        <p:spPr>
          <a:xfrm>
            <a:off x="1657509" y="501104"/>
            <a:ext cx="806291" cy="137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77AD43-7C84-4152-8B33-64C6DDD71FCE}"/>
              </a:ext>
            </a:extLst>
          </p:cNvPr>
          <p:cNvSpPr txBox="1"/>
          <p:nvPr/>
        </p:nvSpPr>
        <p:spPr>
          <a:xfrm>
            <a:off x="2590800" y="1029532"/>
            <a:ext cx="584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Balance work life</a:t>
            </a:r>
            <a:endParaRPr lang="en-US" sz="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8C5F63-E1FC-41D1-8BEC-7DAE5847D56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000354" y="501104"/>
            <a:ext cx="657155" cy="177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75F4C5-3DCA-4BC1-BE51-02C4D4C45DC1}"/>
              </a:ext>
            </a:extLst>
          </p:cNvPr>
          <p:cNvCxnSpPr>
            <a:endCxn id="24" idx="0"/>
          </p:cNvCxnSpPr>
          <p:nvPr/>
        </p:nvCxnSpPr>
        <p:spPr>
          <a:xfrm flipH="1">
            <a:off x="359411" y="909844"/>
            <a:ext cx="489746" cy="1196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64F52F-C407-4BEA-B980-AA68E30C9B65}"/>
              </a:ext>
            </a:extLst>
          </p:cNvPr>
          <p:cNvCxnSpPr>
            <a:endCxn id="25" idx="0"/>
          </p:cNvCxnSpPr>
          <p:nvPr/>
        </p:nvCxnSpPr>
        <p:spPr>
          <a:xfrm>
            <a:off x="1303021" y="909844"/>
            <a:ext cx="265024" cy="1196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3F8DB4-8BB8-44EF-8C89-8EE89CF341C4}"/>
              </a:ext>
            </a:extLst>
          </p:cNvPr>
          <p:cNvCxnSpPr>
            <a:stCxn id="7" idx="2"/>
            <a:endCxn id="27" idx="0"/>
          </p:cNvCxnSpPr>
          <p:nvPr/>
        </p:nvCxnSpPr>
        <p:spPr>
          <a:xfrm>
            <a:off x="1000354" y="909844"/>
            <a:ext cx="1" cy="1196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9BAFBA-C127-44B1-A17A-BF24FC4D2469}"/>
              </a:ext>
            </a:extLst>
          </p:cNvPr>
          <p:cNvCxnSpPr>
            <a:stCxn id="39" idx="2"/>
            <a:endCxn id="13" idx="0"/>
          </p:cNvCxnSpPr>
          <p:nvPr/>
        </p:nvCxnSpPr>
        <p:spPr>
          <a:xfrm flipH="1">
            <a:off x="2208631" y="869042"/>
            <a:ext cx="255169" cy="160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6316F6-888C-433B-B8C2-9FD67542E44B}"/>
              </a:ext>
            </a:extLst>
          </p:cNvPr>
          <p:cNvCxnSpPr>
            <a:stCxn id="39" idx="2"/>
            <a:endCxn id="29" idx="0"/>
          </p:cNvCxnSpPr>
          <p:nvPr/>
        </p:nvCxnSpPr>
        <p:spPr>
          <a:xfrm>
            <a:off x="2463800" y="869042"/>
            <a:ext cx="419100" cy="160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103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D74-8197-0315-4BBF-BAED68CD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LaNisha</a:t>
            </a:r>
            <a:r>
              <a:rPr lang="en-US" dirty="0"/>
              <a:t> Bodley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E931D-1C55-C9A7-1790-703E6C14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37" y="381000"/>
            <a:ext cx="2371808" cy="12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54704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3980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5545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88E8-A1CB-6CE2-C619-6B136117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Brett </a:t>
            </a:r>
            <a:r>
              <a:rPr lang="en-US" dirty="0" err="1"/>
              <a:t>Carr</a:t>
            </a:r>
            <a:endParaRPr lang="en-US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E9C0C05-4BA7-55C6-07CB-84D18EEAC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2727052" cy="131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1235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7387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16D4-43CB-B7E5-50F8-55D41ED0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Ibi</a:t>
            </a:r>
            <a:r>
              <a:rPr lang="en-US" dirty="0"/>
              <a:t>	Chambers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CE8D57-AAA4-2BCE-824A-6B0E35E1D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00" y="583518"/>
            <a:ext cx="2495550" cy="8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7617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919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5EEA-15A3-13E0-BE3B-1631E2E9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Renzo De La Cruz </a:t>
            </a:r>
            <a:endParaRPr lang="en-US" dirty="0"/>
          </a:p>
        </p:txBody>
      </p:sp>
      <p:pic>
        <p:nvPicPr>
          <p:cNvPr id="4" name="image1.jpg">
            <a:extLst>
              <a:ext uri="{FF2B5EF4-FFF2-40B4-BE49-F238E27FC236}">
                <a16:creationId xmlns:a16="http://schemas.microsoft.com/office/drawing/2014/main" id="{5835266E-008F-1E3C-56B7-14B03B087FA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7500" y="315714"/>
            <a:ext cx="2495550" cy="140374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572190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9919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3A40B-5F4F-04F7-115D-9F272A46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Olivia Erickson </a:t>
            </a:r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4FA1176-9BB3-27F1-1D04-913D65F73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17447"/>
            <a:ext cx="2495550" cy="14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79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439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3639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E6F8-0C74-F637-F035-929BEB4F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Moises Figueroa Contreras 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1AB4CD1C-2BAF-A8DD-3F69-AF772DCAB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5" y="304801"/>
            <a:ext cx="2626225" cy="1358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494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7328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11CB-DE85-DA9E-47C3-586FD272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Vineeth </a:t>
            </a:r>
            <a:r>
              <a:rPr lang="en-US" dirty="0" err="1"/>
              <a:t>Gogineni</a:t>
            </a:r>
            <a:r>
              <a:rPr lang="en-US" dirty="0"/>
              <a:t> </a:t>
            </a:r>
          </a:p>
        </p:txBody>
      </p:sp>
      <p:pic>
        <p:nvPicPr>
          <p:cNvPr id="4" name="Content Placeholder 3" descr="Diagram&#10;&#10;Description automatically generated with low confidence">
            <a:extLst>
              <a:ext uri="{FF2B5EF4-FFF2-40B4-BE49-F238E27FC236}">
                <a16:creationId xmlns:a16="http://schemas.microsoft.com/office/drawing/2014/main" id="{17D6D4FF-7224-98C0-0D65-C8256596B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8" y="244475"/>
            <a:ext cx="2061633" cy="15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6050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1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76CA-082B-5F0C-B7F5-C6F1CDC5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Michael Goldenberg 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1D99E643-CF03-4A67-9F03-A7E6EF9A4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00" y="257664"/>
            <a:ext cx="2495550" cy="15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7210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5525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F38F-33F6-9C1E-9C03-8465BF10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Nicole Green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28C0D1-0B70-3B6B-3751-23B89DDFA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60" y="244475"/>
            <a:ext cx="2168429" cy="1546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01166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3106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D7B1-1C52-F58D-13CC-254AA751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Manav Gupta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2AC1FD-ABEB-B40B-A369-2D841F19F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00" y="355923"/>
            <a:ext cx="2495550" cy="13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1480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313A-EA79-791A-B485-D2573D9C0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Saddmun</a:t>
            </a:r>
            <a:r>
              <a:rPr lang="en-US" dirty="0"/>
              <a:t> Ahsan 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F23E76AA-D1D5-A31F-BDB8-FB62438C08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" y="216909"/>
            <a:ext cx="2660650" cy="14314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4213797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71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B5DF-983C-879D-D1C4-516AB18B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Erickarlos</a:t>
            </a:r>
            <a:r>
              <a:rPr lang="en-US" dirty="0"/>
              <a:t> Gutierrez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5B9366-7E51-E1A3-2CF8-052118156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7" y="244475"/>
            <a:ext cx="2346436" cy="1546225"/>
          </a:xfrm>
        </p:spPr>
      </p:pic>
    </p:spTree>
    <p:extLst>
      <p:ext uri="{BB962C8B-B14F-4D97-AF65-F5344CB8AC3E}">
        <p14:creationId xmlns:p14="http://schemas.microsoft.com/office/powerpoint/2010/main" val="303710727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2495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7849-5302-A344-5419-66514264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Emily Hecht</a:t>
            </a:r>
          </a:p>
        </p:txBody>
      </p:sp>
      <p:pic>
        <p:nvPicPr>
          <p:cNvPr id="8" name="image2.png">
            <a:extLst>
              <a:ext uri="{FF2B5EF4-FFF2-40B4-BE49-F238E27FC236}">
                <a16:creationId xmlns:a16="http://schemas.microsoft.com/office/drawing/2014/main" id="{C2F4C961-499B-5EC0-B599-B11300E3F0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68076" y="244475"/>
            <a:ext cx="1194398" cy="1546225"/>
          </a:xfrm>
          <a:prstGeom prst="rect">
            <a:avLst/>
          </a:prstGeom>
          <a:ln w="254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73984500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4757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ACFD-ADE5-10FB-F9B4-62842DA3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Arjun	</a:t>
            </a:r>
            <a:r>
              <a:rPr lang="en-US" dirty="0" err="1"/>
              <a:t>Iyer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FCF24C-61A5-CA23-89EC-E986D1F5D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60729"/>
            <a:ext cx="2495550" cy="1113716"/>
          </a:xfrm>
        </p:spPr>
      </p:pic>
    </p:spTree>
    <p:extLst>
      <p:ext uri="{BB962C8B-B14F-4D97-AF65-F5344CB8AC3E}">
        <p14:creationId xmlns:p14="http://schemas.microsoft.com/office/powerpoint/2010/main" val="50303172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113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A0A4-D574-0BF4-B096-58F785A8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Deepak </a:t>
            </a:r>
            <a:r>
              <a:rPr lang="en-US" dirty="0" err="1"/>
              <a:t>Kamble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38100D-5719-8F31-AC26-EA83C4224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00" y="326790"/>
            <a:ext cx="2495550" cy="13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8873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3675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2BC7-A06B-01C5-494B-96F0BA1F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Jeffery Larson 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3C6DC26E-D5FF-8D23-851E-A6C835F35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921" y="244475"/>
            <a:ext cx="2450708" cy="15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7848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622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2959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42EB-2BC8-3F1E-F8B9-D2D3ED16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Jennifer </a:t>
            </a:r>
            <a:r>
              <a:rPr lang="en-US" dirty="0" err="1"/>
              <a:t>Manghisi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7EFE6BF-4FBC-BA80-8B2C-EB25A7F4C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7" y="244475"/>
            <a:ext cx="1572476" cy="1546225"/>
          </a:xfrm>
        </p:spPr>
      </p:pic>
    </p:spTree>
    <p:extLst>
      <p:ext uri="{BB962C8B-B14F-4D97-AF65-F5344CB8AC3E}">
        <p14:creationId xmlns:p14="http://schemas.microsoft.com/office/powerpoint/2010/main" val="5589791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7567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F861-5505-11D3-C1DE-43FF9C08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Hadrien</a:t>
            </a:r>
            <a:r>
              <a:rPr lang="en-US" dirty="0"/>
              <a:t> </a:t>
            </a:r>
            <a:r>
              <a:rPr lang="en-US" dirty="0" err="1"/>
              <a:t>Markabi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E74603-8B0F-CFEC-AB01-D5D2C1944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43844"/>
            <a:ext cx="2495550" cy="1147486"/>
          </a:xfrm>
        </p:spPr>
      </p:pic>
    </p:spTree>
    <p:extLst>
      <p:ext uri="{BB962C8B-B14F-4D97-AF65-F5344CB8AC3E}">
        <p14:creationId xmlns:p14="http://schemas.microsoft.com/office/powerpoint/2010/main" val="284712921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5890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2552-2CE8-8635-7020-5AF8DA04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Mishael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5A5381-EEA8-CCBB-49BE-B84DE86FE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21008"/>
            <a:ext cx="2495550" cy="993159"/>
          </a:xfrm>
        </p:spPr>
      </p:pic>
    </p:spTree>
    <p:extLst>
      <p:ext uri="{BB962C8B-B14F-4D97-AF65-F5344CB8AC3E}">
        <p14:creationId xmlns:p14="http://schemas.microsoft.com/office/powerpoint/2010/main" val="208262513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9689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7A98-B9A1-8B57-3F6D-EB90A1A2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Andrea Pavlovic 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F197656-FDBA-6D40-5DA7-2963F1B6F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7" y="244475"/>
            <a:ext cx="2346655" cy="1546225"/>
          </a:xfrm>
        </p:spPr>
      </p:pic>
    </p:spTree>
    <p:extLst>
      <p:ext uri="{BB962C8B-B14F-4D97-AF65-F5344CB8AC3E}">
        <p14:creationId xmlns:p14="http://schemas.microsoft.com/office/powerpoint/2010/main" val="220146743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7651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4D6A-AA17-DD05-B760-3F202DCE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Haas Rahman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ECE34855-BE14-62D7-8614-366F4D383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6162"/>
            <a:ext cx="1161386" cy="15462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677147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A488-1832-3D53-CC4B-D8894C0E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Mohammad </a:t>
            </a:r>
            <a:r>
              <a:rPr lang="en-US" dirty="0" err="1"/>
              <a:t>Awais</a:t>
            </a:r>
            <a:endParaRPr lang="en-US" dirty="0"/>
          </a:p>
        </p:txBody>
      </p:sp>
      <p:pic>
        <p:nvPicPr>
          <p:cNvPr id="21" name="Content Placeholder 20" descr="Diagram&#10;&#10;Description automatically generated">
            <a:extLst>
              <a:ext uri="{FF2B5EF4-FFF2-40B4-BE49-F238E27FC236}">
                <a16:creationId xmlns:a16="http://schemas.microsoft.com/office/drawing/2014/main" id="{507F35BE-0B1E-194C-6345-A3CD862A8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6097"/>
            <a:ext cx="2925638" cy="1344103"/>
          </a:xfrm>
        </p:spPr>
      </p:pic>
    </p:spTree>
    <p:extLst>
      <p:ext uri="{BB962C8B-B14F-4D97-AF65-F5344CB8AC3E}">
        <p14:creationId xmlns:p14="http://schemas.microsoft.com/office/powerpoint/2010/main" val="178237732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74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F061-67E4-7120-86A7-3A5885B5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Vanessa </a:t>
            </a:r>
            <a:r>
              <a:rPr lang="en-US" dirty="0" err="1"/>
              <a:t>Robatzek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594BF34-DF69-7671-E9FA-41AD8F45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06" y="244475"/>
            <a:ext cx="1363537" cy="1546225"/>
          </a:xfrm>
        </p:spPr>
      </p:pic>
    </p:spTree>
    <p:extLst>
      <p:ext uri="{BB962C8B-B14F-4D97-AF65-F5344CB8AC3E}">
        <p14:creationId xmlns:p14="http://schemas.microsoft.com/office/powerpoint/2010/main" val="199465515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978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7313-BE2C-2845-387D-0D54B9D9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Smita</a:t>
            </a:r>
            <a:r>
              <a:rPr lang="en-US" dirty="0"/>
              <a:t> Sebastian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44DF9FE-458B-B23D-0632-D8835CA66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8" y="457200"/>
            <a:ext cx="2855412" cy="850166"/>
          </a:xfrm>
        </p:spPr>
      </p:pic>
    </p:spTree>
    <p:extLst>
      <p:ext uri="{BB962C8B-B14F-4D97-AF65-F5344CB8AC3E}">
        <p14:creationId xmlns:p14="http://schemas.microsoft.com/office/powerpoint/2010/main" val="63123198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9345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C516-8EB5-A249-673E-36D27C77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Noel Simon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6EBE929-DC4D-2C88-142C-5CCE58BAF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933"/>
          <a:stretch/>
        </p:blipFill>
        <p:spPr>
          <a:xfrm>
            <a:off x="518298" y="244475"/>
            <a:ext cx="2093954" cy="15462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94554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787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7034-B5A9-705F-9625-17518E99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Haruhiko	</a:t>
            </a:r>
            <a:r>
              <a:rPr lang="en-US" dirty="0" err="1"/>
              <a:t>Sugino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E375E5-4E59-09C0-13E1-7676AFBB9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00" y="365972"/>
            <a:ext cx="2495550" cy="13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9267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1464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A375-521E-605B-9E47-33B9354F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Jonathan Wu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30B903F8-9D2B-6022-2E65-ADB6EEF9D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3" y="244475"/>
            <a:ext cx="2419283" cy="1546225"/>
          </a:xfrm>
        </p:spPr>
      </p:pic>
    </p:spTree>
    <p:extLst>
      <p:ext uri="{BB962C8B-B14F-4D97-AF65-F5344CB8AC3E}">
        <p14:creationId xmlns:p14="http://schemas.microsoft.com/office/powerpoint/2010/main" val="3860381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3466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705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5370-D45B-EBC0-FAB8-8806E7FE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Tommy Ibrahim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6A3B39C-4188-7F82-E0FF-57E362B5D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1" y="244475"/>
            <a:ext cx="2126588" cy="1546225"/>
          </a:xfrm>
        </p:spPr>
      </p:pic>
    </p:spTree>
    <p:extLst>
      <p:ext uri="{BB962C8B-B14F-4D97-AF65-F5344CB8AC3E}">
        <p14:creationId xmlns:p14="http://schemas.microsoft.com/office/powerpoint/2010/main" val="127909497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4402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Michael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Martini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158944" y="285241"/>
            <a:ext cx="7343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Fulfillment</a:t>
            </a:r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571D5-8CA0-4F60-9EBC-DD68D0F19B66}"/>
              </a:ext>
            </a:extLst>
          </p:cNvPr>
          <p:cNvSpPr txBox="1"/>
          <p:nvPr/>
        </p:nvSpPr>
        <p:spPr>
          <a:xfrm>
            <a:off x="323284" y="668473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Achievement</a:t>
            </a:r>
            <a:endParaRPr lang="en-US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3A416-EF9F-4BDB-8454-9EF79D02A9E2}"/>
              </a:ext>
            </a:extLst>
          </p:cNvPr>
          <p:cNvSpPr txBox="1"/>
          <p:nvPr/>
        </p:nvSpPr>
        <p:spPr>
          <a:xfrm>
            <a:off x="1953964" y="668473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Success</a:t>
            </a:r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191204" y="1042922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Character</a:t>
            </a:r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F1741-DB33-40B1-ABE0-5B31D3FDD4E4}"/>
              </a:ext>
            </a:extLst>
          </p:cNvPr>
          <p:cNvSpPr txBox="1"/>
          <p:nvPr/>
        </p:nvSpPr>
        <p:spPr>
          <a:xfrm>
            <a:off x="1175806" y="1032001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Family</a:t>
            </a:r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4AF78-B282-4406-B3A4-85DDEEF0F169}"/>
              </a:ext>
            </a:extLst>
          </p:cNvPr>
          <p:cNvSpPr txBox="1"/>
          <p:nvPr/>
        </p:nvSpPr>
        <p:spPr>
          <a:xfrm>
            <a:off x="191204" y="1415233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Growth</a:t>
            </a:r>
            <a:endParaRPr 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87F3C4-710B-46CA-82C7-9BE9CF1B07E8}"/>
              </a:ext>
            </a:extLst>
          </p:cNvPr>
          <p:cNvSpPr txBox="1"/>
          <p:nvPr/>
        </p:nvSpPr>
        <p:spPr>
          <a:xfrm>
            <a:off x="1179264" y="1415233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Giving</a:t>
            </a:r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33538-D1FC-40C0-BA16-B34E29C4A190}"/>
              </a:ext>
            </a:extLst>
          </p:cNvPr>
          <p:cNvSpPr txBox="1"/>
          <p:nvPr/>
        </p:nvSpPr>
        <p:spPr>
          <a:xfrm>
            <a:off x="2167324" y="1415233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Passion</a:t>
            </a:r>
            <a:endParaRPr lang="en-US" sz="9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07E3C6-9B6F-41C4-BF13-178768EC72B8}"/>
              </a:ext>
            </a:extLst>
          </p:cNvPr>
          <p:cNvCxnSpPr/>
          <p:nvPr/>
        </p:nvCxnSpPr>
        <p:spPr>
          <a:xfrm flipH="1">
            <a:off x="889000" y="516073"/>
            <a:ext cx="350520" cy="15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E98144-A75C-42EB-A2FC-A2FAC3D1FC30}"/>
              </a:ext>
            </a:extLst>
          </p:cNvPr>
          <p:cNvCxnSpPr/>
          <p:nvPr/>
        </p:nvCxnSpPr>
        <p:spPr>
          <a:xfrm>
            <a:off x="1813560" y="516073"/>
            <a:ext cx="383540" cy="15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127898-FA01-4A16-ABEA-400E6073ACDA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flipH="1">
            <a:off x="631542" y="899305"/>
            <a:ext cx="132080" cy="143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EE8BA87-F630-4528-BE3D-2BC6EA863418}"/>
              </a:ext>
            </a:extLst>
          </p:cNvPr>
          <p:cNvCxnSpPr/>
          <p:nvPr/>
        </p:nvCxnSpPr>
        <p:spPr>
          <a:xfrm>
            <a:off x="1064260" y="906852"/>
            <a:ext cx="378460" cy="125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C576B1C-EB0C-46C1-A423-AB8BAB083798}"/>
              </a:ext>
            </a:extLst>
          </p:cNvPr>
          <p:cNvCxnSpPr/>
          <p:nvPr/>
        </p:nvCxnSpPr>
        <p:spPr>
          <a:xfrm flipH="1">
            <a:off x="1864360" y="906852"/>
            <a:ext cx="332740" cy="125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BBAD59-F0CD-4BC0-A907-B349938CDCA3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 flipH="1">
            <a:off x="631542" y="1273754"/>
            <a:ext cx="0" cy="141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2B3145-D2B8-439A-9E73-285CA0CBD8E5}"/>
              </a:ext>
            </a:extLst>
          </p:cNvPr>
          <p:cNvCxnSpPr>
            <a:stCxn id="21" idx="2"/>
            <a:endCxn id="26" idx="0"/>
          </p:cNvCxnSpPr>
          <p:nvPr/>
        </p:nvCxnSpPr>
        <p:spPr>
          <a:xfrm>
            <a:off x="631542" y="1273754"/>
            <a:ext cx="988060" cy="141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720575-55D1-470F-B5EB-90BCFF3C6D1C}"/>
              </a:ext>
            </a:extLst>
          </p:cNvPr>
          <p:cNvCxnSpPr>
            <a:stCxn id="21" idx="2"/>
            <a:endCxn id="28" idx="0"/>
          </p:cNvCxnSpPr>
          <p:nvPr/>
        </p:nvCxnSpPr>
        <p:spPr>
          <a:xfrm>
            <a:off x="631542" y="1273754"/>
            <a:ext cx="1976120" cy="141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86E0BE-891B-434D-A593-B48EDF2287E7}"/>
              </a:ext>
            </a:extLst>
          </p:cNvPr>
          <p:cNvCxnSpPr>
            <a:endCxn id="28" idx="0"/>
          </p:cNvCxnSpPr>
          <p:nvPr/>
        </p:nvCxnSpPr>
        <p:spPr>
          <a:xfrm>
            <a:off x="1953964" y="1262833"/>
            <a:ext cx="653698" cy="15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FC82CC9-9EAF-48BC-B434-9D275D1BDC5A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1616144" y="1262833"/>
            <a:ext cx="3458" cy="15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079338-E56A-4339-BE0D-D3C66527E4B9}"/>
              </a:ext>
            </a:extLst>
          </p:cNvPr>
          <p:cNvCxnSpPr>
            <a:endCxn id="25" idx="0"/>
          </p:cNvCxnSpPr>
          <p:nvPr/>
        </p:nvCxnSpPr>
        <p:spPr>
          <a:xfrm flipH="1">
            <a:off x="631542" y="1262833"/>
            <a:ext cx="712469" cy="15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7616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IN" sz="13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Joseph</a:t>
            </a:r>
            <a:r>
              <a:rPr lang="en-IN" sz="1300" dirty="0"/>
              <a:t> </a:t>
            </a:r>
            <a:r>
              <a:rPr lang="en-IN" sz="13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Alukal</a:t>
            </a:r>
            <a:r>
              <a:rPr lang="en-IN" sz="1300" dirty="0"/>
              <a:t> </a:t>
            </a:r>
            <a:endParaRPr lang="en-US" sz="13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17184" y="263004"/>
            <a:ext cx="1909846" cy="1408975"/>
            <a:chOff x="325634" y="243096"/>
            <a:chExt cx="1923664" cy="13495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91369" y="243096"/>
              <a:ext cx="957929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Ikigai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596428" y="567669"/>
              <a:ext cx="798553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Humanity</a:t>
              </a:r>
              <a:endParaRPr 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25634" y="885777"/>
              <a:ext cx="562644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995706" y="1022131"/>
              <a:ext cx="588304" cy="180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325634" y="1371587"/>
              <a:ext cx="562646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995705" y="464200"/>
              <a:ext cx="774628" cy="1034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606956" y="794479"/>
              <a:ext cx="58596" cy="912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1408060" y="603664"/>
            <a:ext cx="565980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Family</a:t>
            </a:r>
            <a:endParaRPr lang="en-US" sz="9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stCxn id="34" idx="0"/>
            <a:endCxn id="5" idx="2"/>
          </p:cNvCxnSpPr>
          <p:nvPr/>
        </p:nvCxnSpPr>
        <p:spPr>
          <a:xfrm flipH="1" flipV="1">
            <a:off x="1551506" y="493836"/>
            <a:ext cx="139544" cy="109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7E56A83-8929-4BA1-A8B5-87A7BFE3ADB5}"/>
              </a:ext>
            </a:extLst>
          </p:cNvPr>
          <p:cNvSpPr txBox="1"/>
          <p:nvPr/>
        </p:nvSpPr>
        <p:spPr>
          <a:xfrm>
            <a:off x="2235906" y="1049378"/>
            <a:ext cx="46626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D91D61-816E-4028-895C-BABCAF8D326E}"/>
              </a:ext>
            </a:extLst>
          </p:cNvPr>
          <p:cNvSpPr txBox="1"/>
          <p:nvPr/>
        </p:nvSpPr>
        <p:spPr>
          <a:xfrm>
            <a:off x="2169501" y="599912"/>
            <a:ext cx="565980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Agency</a:t>
            </a:r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9EEA19-B15B-4FB3-ADB8-5483B3B0CB50}"/>
              </a:ext>
            </a:extLst>
          </p:cNvPr>
          <p:cNvSpPr txBox="1"/>
          <p:nvPr/>
        </p:nvSpPr>
        <p:spPr>
          <a:xfrm>
            <a:off x="729324" y="1441147"/>
            <a:ext cx="55860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FB331B-2C71-4AFF-9118-F2A3EA084044}"/>
              </a:ext>
            </a:extLst>
          </p:cNvPr>
          <p:cNvSpPr txBox="1"/>
          <p:nvPr/>
        </p:nvSpPr>
        <p:spPr>
          <a:xfrm>
            <a:off x="1341464" y="1435190"/>
            <a:ext cx="55860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F9D79C-5E4A-45B4-92C2-D18CD0BB3A25}"/>
              </a:ext>
            </a:extLst>
          </p:cNvPr>
          <p:cNvSpPr txBox="1"/>
          <p:nvPr/>
        </p:nvSpPr>
        <p:spPr>
          <a:xfrm>
            <a:off x="1953604" y="1435190"/>
            <a:ext cx="55860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FFEC0E-5E6B-49F2-8E6C-FA6CD2155A24}"/>
              </a:ext>
            </a:extLst>
          </p:cNvPr>
          <p:cNvCxnSpPr>
            <a:endCxn id="11" idx="0"/>
          </p:cNvCxnSpPr>
          <p:nvPr/>
        </p:nvCxnSpPr>
        <p:spPr>
          <a:xfrm>
            <a:off x="904996" y="821770"/>
            <a:ext cx="169486" cy="2545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2B33B1-24F4-429A-B4EB-5D0A15224E31}"/>
              </a:ext>
            </a:extLst>
          </p:cNvPr>
          <p:cNvCxnSpPr>
            <a:stCxn id="34" idx="2"/>
          </p:cNvCxnSpPr>
          <p:nvPr/>
        </p:nvCxnSpPr>
        <p:spPr>
          <a:xfrm flipH="1">
            <a:off x="1210764" y="834495"/>
            <a:ext cx="480286" cy="243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A79B1C-FBBF-4393-B239-E83F43A9920A}"/>
              </a:ext>
            </a:extLst>
          </p:cNvPr>
          <p:cNvCxnSpPr>
            <a:endCxn id="11" idx="1"/>
          </p:cNvCxnSpPr>
          <p:nvPr/>
        </p:nvCxnSpPr>
        <p:spPr>
          <a:xfrm>
            <a:off x="675788" y="1120833"/>
            <a:ext cx="106655" cy="49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DE5B07-EB9F-4598-9E7D-57680F0607DB}"/>
              </a:ext>
            </a:extLst>
          </p:cNvPr>
          <p:cNvCxnSpPr>
            <a:stCxn id="11" idx="3"/>
            <a:endCxn id="41" idx="1"/>
          </p:cNvCxnSpPr>
          <p:nvPr/>
        </p:nvCxnSpPr>
        <p:spPr>
          <a:xfrm flipV="1">
            <a:off x="1366521" y="1164794"/>
            <a:ext cx="869385" cy="5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076C82-68EB-4B50-9A8D-94AFE0998555}"/>
              </a:ext>
            </a:extLst>
          </p:cNvPr>
          <p:cNvCxnSpPr>
            <a:endCxn id="12" idx="0"/>
          </p:cNvCxnSpPr>
          <p:nvPr/>
        </p:nvCxnSpPr>
        <p:spPr>
          <a:xfrm flipH="1">
            <a:off x="396486" y="1272239"/>
            <a:ext cx="440972" cy="168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31E523-693D-44BC-844F-C03BFF19D803}"/>
              </a:ext>
            </a:extLst>
          </p:cNvPr>
          <p:cNvCxnSpPr/>
          <p:nvPr/>
        </p:nvCxnSpPr>
        <p:spPr>
          <a:xfrm flipH="1">
            <a:off x="950641" y="1273315"/>
            <a:ext cx="65856" cy="176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6F239F-89EB-442F-950D-B1AC4358BBE1}"/>
              </a:ext>
            </a:extLst>
          </p:cNvPr>
          <p:cNvCxnSpPr>
            <a:endCxn id="26" idx="0"/>
          </p:cNvCxnSpPr>
          <p:nvPr/>
        </p:nvCxnSpPr>
        <p:spPr>
          <a:xfrm>
            <a:off x="1219558" y="1269721"/>
            <a:ext cx="401208" cy="165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287690-9090-48C2-9C03-196092B3E894}"/>
              </a:ext>
            </a:extLst>
          </p:cNvPr>
          <p:cNvCxnSpPr>
            <a:endCxn id="27" idx="0"/>
          </p:cNvCxnSpPr>
          <p:nvPr/>
        </p:nvCxnSpPr>
        <p:spPr>
          <a:xfrm>
            <a:off x="1361331" y="1207215"/>
            <a:ext cx="871575" cy="227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0310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Michael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Fitzsimmons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51767" y="277380"/>
            <a:ext cx="1765933" cy="1180090"/>
            <a:chOff x="358670" y="266060"/>
            <a:chExt cx="1778710" cy="11303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372425" y="266060"/>
              <a:ext cx="764955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Calm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386664" y="584834"/>
              <a:ext cx="862255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Freedom</a:t>
              </a:r>
              <a:endParaRPr lang="en-US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358670" y="1190053"/>
              <a:ext cx="985057" cy="2063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00"/>
                <a:t>Impact</a:t>
              </a:r>
              <a:endParaRPr lang="en-US" sz="8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2105767" y="610179"/>
            <a:ext cx="94286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Family + Friends</a:t>
            </a:r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22F82-4625-47CF-867D-D1E330E55515}"/>
              </a:ext>
            </a:extLst>
          </p:cNvPr>
          <p:cNvSpPr txBox="1"/>
          <p:nvPr/>
        </p:nvSpPr>
        <p:spPr>
          <a:xfrm>
            <a:off x="1209716" y="623628"/>
            <a:ext cx="78096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Presence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9D432-B05E-4EDC-A400-A378D5C8D871}"/>
              </a:ext>
            </a:extLst>
          </p:cNvPr>
          <p:cNvSpPr txBox="1"/>
          <p:nvPr/>
        </p:nvSpPr>
        <p:spPr>
          <a:xfrm>
            <a:off x="151767" y="1542004"/>
            <a:ext cx="61560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/>
              <a:t>Courage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111B90-4495-4006-9FD1-627FB2A51F08}"/>
              </a:ext>
            </a:extLst>
          </p:cNvPr>
          <p:cNvSpPr txBox="1"/>
          <p:nvPr/>
        </p:nvSpPr>
        <p:spPr>
          <a:xfrm>
            <a:off x="151767" y="926660"/>
            <a:ext cx="89263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Wealth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3D04A5-C55B-4276-8C94-8C4902A945C4}"/>
              </a:ext>
            </a:extLst>
          </p:cNvPr>
          <p:cNvSpPr txBox="1"/>
          <p:nvPr/>
        </p:nvSpPr>
        <p:spPr>
          <a:xfrm>
            <a:off x="848360" y="1542004"/>
            <a:ext cx="76962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/>
              <a:t>Creativity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B437C-4E9D-4801-8E86-E956B7E49066}"/>
              </a:ext>
            </a:extLst>
          </p:cNvPr>
          <p:cNvCxnSpPr>
            <a:stCxn id="5" idx="2"/>
            <a:endCxn id="21" idx="0"/>
          </p:cNvCxnSpPr>
          <p:nvPr/>
        </p:nvCxnSpPr>
        <p:spPr>
          <a:xfrm>
            <a:off x="1537970" y="508212"/>
            <a:ext cx="62230" cy="115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88CAF0-5B8F-457B-8E03-15BC0D63B5B6}"/>
              </a:ext>
            </a:extLst>
          </p:cNvPr>
          <p:cNvCxnSpPr>
            <a:stCxn id="7" idx="2"/>
            <a:endCxn id="26" idx="0"/>
          </p:cNvCxnSpPr>
          <p:nvPr/>
        </p:nvCxnSpPr>
        <p:spPr>
          <a:xfrm flipH="1">
            <a:off x="598084" y="841011"/>
            <a:ext cx="9507" cy="85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867F90-0449-4DA2-A6B3-B38CAD9E91A0}"/>
              </a:ext>
            </a:extLst>
          </p:cNvPr>
          <p:cNvCxnSpPr>
            <a:stCxn id="7" idx="3"/>
            <a:endCxn id="21" idx="1"/>
          </p:cNvCxnSpPr>
          <p:nvPr/>
        </p:nvCxnSpPr>
        <p:spPr>
          <a:xfrm>
            <a:off x="1035621" y="725595"/>
            <a:ext cx="174095" cy="13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439FEC-10D1-4121-BD8E-BAB85E2F6A99}"/>
              </a:ext>
            </a:extLst>
          </p:cNvPr>
          <p:cNvCxnSpPr>
            <a:stCxn id="21" idx="3"/>
            <a:endCxn id="39" idx="1"/>
          </p:cNvCxnSpPr>
          <p:nvPr/>
        </p:nvCxnSpPr>
        <p:spPr>
          <a:xfrm flipV="1">
            <a:off x="1990683" y="725595"/>
            <a:ext cx="115084" cy="13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4ADF7-21AA-457F-8D0C-80F52869332C}"/>
              </a:ext>
            </a:extLst>
          </p:cNvPr>
          <p:cNvCxnSpPr>
            <a:stCxn id="26" idx="2"/>
            <a:endCxn id="11" idx="0"/>
          </p:cNvCxnSpPr>
          <p:nvPr/>
        </p:nvCxnSpPr>
        <p:spPr>
          <a:xfrm>
            <a:off x="598084" y="1157492"/>
            <a:ext cx="42674" cy="84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DE0C69-8ADF-4FC7-8F3D-2F8E72279169}"/>
              </a:ext>
            </a:extLst>
          </p:cNvPr>
          <p:cNvCxnSpPr>
            <a:stCxn id="11" idx="2"/>
            <a:endCxn id="22" idx="0"/>
          </p:cNvCxnSpPr>
          <p:nvPr/>
        </p:nvCxnSpPr>
        <p:spPr>
          <a:xfrm flipH="1">
            <a:off x="459568" y="1457470"/>
            <a:ext cx="181190" cy="84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A7FA40-F895-4667-BE7A-E3E55D59D5A6}"/>
              </a:ext>
            </a:extLst>
          </p:cNvPr>
          <p:cNvCxnSpPr/>
          <p:nvPr/>
        </p:nvCxnSpPr>
        <p:spPr>
          <a:xfrm>
            <a:off x="988060" y="1457470"/>
            <a:ext cx="87109" cy="84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6351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Micah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Karson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218929" y="280829"/>
            <a:ext cx="2079771" cy="558275"/>
            <a:chOff x="60236" y="273735"/>
            <a:chExt cx="2094819" cy="5347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609795" y="273735"/>
              <a:ext cx="1545260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Unconstrained Opportunity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60236" y="587379"/>
              <a:ext cx="740157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Outcomes</a:t>
              </a:r>
              <a:endParaRPr lang="en-US" sz="9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1961920" y="590587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Presence</a:t>
            </a:r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6600-4F8A-4F00-8138-77E4C60E4EAE}"/>
              </a:ext>
            </a:extLst>
          </p:cNvPr>
          <p:cNvSpPr txBox="1"/>
          <p:nvPr/>
        </p:nvSpPr>
        <p:spPr>
          <a:xfrm>
            <a:off x="2007700" y="957734"/>
            <a:ext cx="71679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Health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468C0-12B9-401A-9F1C-039144D74741}"/>
              </a:ext>
            </a:extLst>
          </p:cNvPr>
          <p:cNvSpPr txBox="1"/>
          <p:nvPr/>
        </p:nvSpPr>
        <p:spPr>
          <a:xfrm>
            <a:off x="2583180" y="1287880"/>
            <a:ext cx="49530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Active</a:t>
            </a:r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52414-68F9-446E-885B-C5DC33F01973}"/>
              </a:ext>
            </a:extLst>
          </p:cNvPr>
          <p:cNvSpPr txBox="1"/>
          <p:nvPr/>
        </p:nvSpPr>
        <p:spPr>
          <a:xfrm>
            <a:off x="1569654" y="1287880"/>
            <a:ext cx="78453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Laughter</a:t>
            </a:r>
            <a:endParaRPr lang="en-US" sz="9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843633-26F7-470A-8398-AA1DB5757E40}"/>
              </a:ext>
            </a:extLst>
          </p:cNvPr>
          <p:cNvCxnSpPr>
            <a:stCxn id="5" idx="2"/>
            <a:endCxn id="7" idx="3"/>
          </p:cNvCxnSpPr>
          <p:nvPr/>
        </p:nvCxnSpPr>
        <p:spPr>
          <a:xfrm flipH="1">
            <a:off x="953769" y="511661"/>
            <a:ext cx="577851" cy="212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75410B-4E48-4405-848A-531713C0967E}"/>
              </a:ext>
            </a:extLst>
          </p:cNvPr>
          <p:cNvCxnSpPr>
            <a:stCxn id="5" idx="2"/>
            <a:endCxn id="39" idx="1"/>
          </p:cNvCxnSpPr>
          <p:nvPr/>
        </p:nvCxnSpPr>
        <p:spPr>
          <a:xfrm>
            <a:off x="1531620" y="511661"/>
            <a:ext cx="430300" cy="194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3C169A-C096-4D47-AB82-2086373ECE81}"/>
              </a:ext>
            </a:extLst>
          </p:cNvPr>
          <p:cNvSpPr txBox="1"/>
          <p:nvPr/>
        </p:nvSpPr>
        <p:spPr>
          <a:xfrm>
            <a:off x="260180" y="954520"/>
            <a:ext cx="71679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Passion</a:t>
            </a:r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D7C6C-974A-4DF0-A9D3-3326CA3164F2}"/>
              </a:ext>
            </a:extLst>
          </p:cNvPr>
          <p:cNvSpPr txBox="1"/>
          <p:nvPr/>
        </p:nvSpPr>
        <p:spPr>
          <a:xfrm>
            <a:off x="253915" y="1300768"/>
            <a:ext cx="80526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Commitment</a:t>
            </a:r>
            <a:endParaRPr lang="en-US" sz="9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FB0BE1-6AD6-4A4D-ACCF-8327BA8C10E5}"/>
              </a:ext>
            </a:extLst>
          </p:cNvPr>
          <p:cNvCxnSpPr>
            <a:stCxn id="7" idx="2"/>
            <a:endCxn id="24" idx="0"/>
          </p:cNvCxnSpPr>
          <p:nvPr/>
        </p:nvCxnSpPr>
        <p:spPr>
          <a:xfrm>
            <a:off x="586349" y="839104"/>
            <a:ext cx="32227" cy="115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39FBED-AD77-43CA-B231-51D25C023E98}"/>
              </a:ext>
            </a:extLst>
          </p:cNvPr>
          <p:cNvCxnSpPr>
            <a:stCxn id="24" idx="2"/>
            <a:endCxn id="27" idx="0"/>
          </p:cNvCxnSpPr>
          <p:nvPr/>
        </p:nvCxnSpPr>
        <p:spPr>
          <a:xfrm>
            <a:off x="618576" y="1185352"/>
            <a:ext cx="37972" cy="115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3EC0E-7276-4086-96A6-C06FB04B4B9C}"/>
              </a:ext>
            </a:extLst>
          </p:cNvPr>
          <p:cNvCxnSpPr>
            <a:stCxn id="39" idx="2"/>
            <a:endCxn id="11" idx="0"/>
          </p:cNvCxnSpPr>
          <p:nvPr/>
        </p:nvCxnSpPr>
        <p:spPr>
          <a:xfrm flipH="1">
            <a:off x="2366096" y="821419"/>
            <a:ext cx="0" cy="1363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F46D5C-30FF-4F39-80A1-96014A250066}"/>
              </a:ext>
            </a:extLst>
          </p:cNvPr>
          <p:cNvCxnSpPr>
            <a:endCxn id="25" idx="0"/>
          </p:cNvCxnSpPr>
          <p:nvPr/>
        </p:nvCxnSpPr>
        <p:spPr>
          <a:xfrm flipH="1">
            <a:off x="1961920" y="1188566"/>
            <a:ext cx="189460" cy="99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863880-D606-4A39-BC27-9CE077985713}"/>
              </a:ext>
            </a:extLst>
          </p:cNvPr>
          <p:cNvCxnSpPr>
            <a:endCxn id="13" idx="0"/>
          </p:cNvCxnSpPr>
          <p:nvPr/>
        </p:nvCxnSpPr>
        <p:spPr>
          <a:xfrm>
            <a:off x="2562860" y="1188566"/>
            <a:ext cx="267971" cy="99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5EEC-7597-03CA-DA27-3002FB68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Banas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5768ECF-F25A-212E-5723-73613E2EC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5" y="381000"/>
            <a:ext cx="2996387" cy="1295399"/>
          </a:xfrm>
        </p:spPr>
      </p:pic>
    </p:spTree>
    <p:extLst>
      <p:ext uri="{BB962C8B-B14F-4D97-AF65-F5344CB8AC3E}">
        <p14:creationId xmlns:p14="http://schemas.microsoft.com/office/powerpoint/2010/main" val="2334925496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333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Arda</a:t>
            </a:r>
            <a:r>
              <a:rPr lang="en-IN" sz="1200"/>
              <a:t> </a:t>
            </a:r>
            <a:r>
              <a:rPr lang="en-IN" sz="12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Sener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955744" y="261627"/>
            <a:ext cx="11092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Tranquility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357343" y="588787"/>
            <a:ext cx="91011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Growth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EC446-1574-426E-A9D8-649B61CDA029}"/>
              </a:ext>
            </a:extLst>
          </p:cNvPr>
          <p:cNvSpPr txBox="1"/>
          <p:nvPr/>
        </p:nvSpPr>
        <p:spPr>
          <a:xfrm>
            <a:off x="464195" y="961828"/>
            <a:ext cx="55381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Eustasy</a:t>
            </a:r>
            <a:endParaRPr lang="en-US" sz="9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0EFE45-D0B6-4004-8FAD-F0A115762C4F}"/>
              </a:ext>
            </a:extLst>
          </p:cNvPr>
          <p:cNvSpPr txBox="1"/>
          <p:nvPr/>
        </p:nvSpPr>
        <p:spPr>
          <a:xfrm>
            <a:off x="1522877" y="1370122"/>
            <a:ext cx="63652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Initiative</a:t>
            </a:r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B9C734-FE71-4553-BDAD-AF5FA4D43A40}"/>
              </a:ext>
            </a:extLst>
          </p:cNvPr>
          <p:cNvSpPr txBox="1"/>
          <p:nvPr/>
        </p:nvSpPr>
        <p:spPr>
          <a:xfrm>
            <a:off x="1781987" y="961828"/>
            <a:ext cx="75483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Enthusiasm</a:t>
            </a:r>
            <a:endParaRPr lang="en-US" sz="9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F7F3A-9D38-480D-AA78-7196EE543702}"/>
              </a:ext>
            </a:extLst>
          </p:cNvPr>
          <p:cNvSpPr txBox="1"/>
          <p:nvPr/>
        </p:nvSpPr>
        <p:spPr>
          <a:xfrm>
            <a:off x="2040255" y="588787"/>
            <a:ext cx="99314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Intellectualism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0E4DE-F61B-48EF-A61A-DB96ADEF5EE2}"/>
              </a:ext>
            </a:extLst>
          </p:cNvPr>
          <p:cNvSpPr txBox="1"/>
          <p:nvPr/>
        </p:nvSpPr>
        <p:spPr>
          <a:xfrm>
            <a:off x="2259261" y="1370122"/>
            <a:ext cx="6365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Maximize Income</a:t>
            </a:r>
            <a:endParaRPr lang="en-US" sz="9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2C2966-372C-4C48-8EE8-442B26C9F84D}"/>
              </a:ext>
            </a:extLst>
          </p:cNvPr>
          <p:cNvCxnSpPr>
            <a:stCxn id="5" idx="2"/>
            <a:endCxn id="21" idx="0"/>
          </p:cNvCxnSpPr>
          <p:nvPr/>
        </p:nvCxnSpPr>
        <p:spPr>
          <a:xfrm flipH="1">
            <a:off x="812402" y="492459"/>
            <a:ext cx="697980" cy="96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4F23CC-BF5B-4485-A650-E09AE1A8451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1510382" y="492459"/>
            <a:ext cx="1026443" cy="96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0595C9-D425-4B55-9F4A-5F25EDB0B0AF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 flipH="1">
            <a:off x="741102" y="819619"/>
            <a:ext cx="71300" cy="142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F2EB83-F9E9-4972-AAC5-4D5C84E2C8EC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812402" y="819619"/>
            <a:ext cx="1347004" cy="142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896AEF-DD0D-4B17-876F-DFAF21DA06FF}"/>
              </a:ext>
            </a:extLst>
          </p:cNvPr>
          <p:cNvSpPr txBox="1"/>
          <p:nvPr/>
        </p:nvSpPr>
        <p:spPr>
          <a:xfrm>
            <a:off x="187706" y="1388730"/>
            <a:ext cx="69621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Humorous</a:t>
            </a:r>
            <a:endParaRPr lang="en-US" sz="9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73FECC-3766-41C1-9F4D-0979E34EE616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flipH="1">
            <a:off x="2159406" y="819619"/>
            <a:ext cx="377419" cy="142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8DA3A2-5725-4E84-B1FB-CE9530172482}"/>
              </a:ext>
            </a:extLst>
          </p:cNvPr>
          <p:cNvCxnSpPr>
            <a:stCxn id="24" idx="2"/>
            <a:endCxn id="32" idx="0"/>
          </p:cNvCxnSpPr>
          <p:nvPr/>
        </p:nvCxnSpPr>
        <p:spPr>
          <a:xfrm flipH="1">
            <a:off x="1841142" y="1192660"/>
            <a:ext cx="318264" cy="177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CCA2E2-65F7-466F-9DC5-038CF9AA19E4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>
            <a:off x="2159406" y="1192660"/>
            <a:ext cx="418120" cy="177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CF3F0C-8710-4B84-9D5C-91772C957644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flipH="1">
            <a:off x="535813" y="1192660"/>
            <a:ext cx="205289" cy="196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8538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IN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sz="13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Adrian Jacques Ambrose</a:t>
            </a:r>
            <a:r>
              <a:rPr lang="en-IN" sz="1300"/>
              <a:t> </a:t>
            </a:r>
            <a:endParaRPr lang="en-US" sz="13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50931" y="321865"/>
            <a:ext cx="1884448" cy="1408218"/>
            <a:chOff x="325632" y="299476"/>
            <a:chExt cx="1898082" cy="13488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957929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Greatness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596428" y="567669"/>
              <a:ext cx="798553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Happiness</a:t>
              </a:r>
              <a:endParaRPr lang="en-US" sz="9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325633" y="843669"/>
              <a:ext cx="1069348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Self-actualization</a:t>
              </a:r>
              <a:endParaRPr lang="en-US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325632" y="1102669"/>
              <a:ext cx="1069348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Anti-complacency</a:t>
              </a:r>
              <a:endParaRPr lang="en-US" sz="9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A2813A-CCD7-D340-AC60-70A8EBC706CA}"/>
                </a:ext>
              </a:extLst>
            </p:cNvPr>
            <p:cNvSpPr txBox="1"/>
            <p:nvPr/>
          </p:nvSpPr>
          <p:spPr>
            <a:xfrm>
              <a:off x="325632" y="1427243"/>
              <a:ext cx="863453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Achievement</a:t>
              </a:r>
              <a:endParaRPr lang="en-US" sz="9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995705" y="520580"/>
              <a:ext cx="749045" cy="470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82855-52C2-9C4F-B55C-7C9AC85473C0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flipV="1">
              <a:off x="860308" y="788774"/>
              <a:ext cx="135398" cy="54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69CA7B-55F7-F9F2-672C-2DE101DBEA5B}"/>
              </a:ext>
            </a:extLst>
          </p:cNvPr>
          <p:cNvSpPr txBox="1"/>
          <p:nvPr/>
        </p:nvSpPr>
        <p:spPr>
          <a:xfrm>
            <a:off x="2107246" y="603664"/>
            <a:ext cx="565980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Love</a:t>
            </a:r>
            <a:endParaRPr lang="en-US" sz="9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392872" y="929564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Gratitude</a:t>
            </a:r>
            <a:endParaRPr lang="en-US" sz="90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H="1" flipV="1">
            <a:off x="2390236" y="834495"/>
            <a:ext cx="376244" cy="95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07344C-02A7-05D6-B05C-C366C7EDB4CE}"/>
              </a:ext>
            </a:extLst>
          </p:cNvPr>
          <p:cNvCxnSpPr>
            <a:stCxn id="34" idx="0"/>
            <a:endCxn id="5" idx="2"/>
          </p:cNvCxnSpPr>
          <p:nvPr/>
        </p:nvCxnSpPr>
        <p:spPr>
          <a:xfrm flipH="1" flipV="1">
            <a:off x="1559855" y="552697"/>
            <a:ext cx="830381" cy="50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7E56A83-8929-4BA1-A8B5-87A7BFE3ADB5}"/>
              </a:ext>
            </a:extLst>
          </p:cNvPr>
          <p:cNvSpPr txBox="1"/>
          <p:nvPr/>
        </p:nvSpPr>
        <p:spPr>
          <a:xfrm>
            <a:off x="1136480" y="1506935"/>
            <a:ext cx="9707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Industriousness</a:t>
            </a:r>
            <a:endParaRPr lang="en-US" sz="90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FA16BA-790F-4AEA-B8CB-89F0ED418290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579557" y="1391229"/>
            <a:ext cx="102208" cy="1080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0BE46C5-B43E-4201-AECC-7ABA8C9F254D}"/>
              </a:ext>
            </a:extLst>
          </p:cNvPr>
          <p:cNvCxnSpPr>
            <a:stCxn id="11" idx="2"/>
          </p:cNvCxnSpPr>
          <p:nvPr/>
        </p:nvCxnSpPr>
        <p:spPr>
          <a:xfrm>
            <a:off x="681765" y="1391229"/>
            <a:ext cx="707615" cy="1080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8189F6-016A-410A-A49A-7C4D61E028BE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681765" y="1120833"/>
            <a:ext cx="1" cy="39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831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Joshua</a:t>
            </a:r>
            <a:r>
              <a:rPr lang="en-IN" sz="1200"/>
              <a:t> </a:t>
            </a:r>
            <a:r>
              <a:rPr lang="en-IN" sz="12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Kuckley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188449" y="270272"/>
            <a:ext cx="1635271" cy="639572"/>
            <a:chOff x="29535" y="273735"/>
            <a:chExt cx="1647103" cy="612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118912" y="273735"/>
              <a:ext cx="557726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Impact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29535" y="665250"/>
              <a:ext cx="740157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Motivation</a:t>
              </a:r>
              <a:endParaRPr lang="en-US" sz="9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1196024" y="672414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Persistence</a:t>
            </a:r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6600-4F8A-4F00-8138-77E4C60E4EAE}"/>
              </a:ext>
            </a:extLst>
          </p:cNvPr>
          <p:cNvSpPr txBox="1"/>
          <p:nvPr/>
        </p:nvSpPr>
        <p:spPr>
          <a:xfrm>
            <a:off x="2322660" y="680762"/>
            <a:ext cx="7167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Financial Security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468C0-12B9-401A-9F1C-039144D74741}"/>
              </a:ext>
            </a:extLst>
          </p:cNvPr>
          <p:cNvSpPr txBox="1"/>
          <p:nvPr/>
        </p:nvSpPr>
        <p:spPr>
          <a:xfrm>
            <a:off x="1682700" y="1306292"/>
            <a:ext cx="56134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Change</a:t>
            </a:r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52414-68F9-446E-885B-C5DC33F01973}"/>
              </a:ext>
            </a:extLst>
          </p:cNvPr>
          <p:cNvSpPr txBox="1"/>
          <p:nvPr/>
        </p:nvSpPr>
        <p:spPr>
          <a:xfrm>
            <a:off x="847864" y="1307196"/>
            <a:ext cx="7845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Make a difference</a:t>
            </a:r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3C169A-C096-4D47-AB82-2086373ECE81}"/>
              </a:ext>
            </a:extLst>
          </p:cNvPr>
          <p:cNvSpPr txBox="1"/>
          <p:nvPr/>
        </p:nvSpPr>
        <p:spPr>
          <a:xfrm>
            <a:off x="441960" y="993104"/>
            <a:ext cx="87655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Help people</a:t>
            </a:r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1D7C6C-974A-4DF0-A9D3-3326CA3164F2}"/>
              </a:ext>
            </a:extLst>
          </p:cNvPr>
          <p:cNvSpPr txBox="1"/>
          <p:nvPr/>
        </p:nvSpPr>
        <p:spPr>
          <a:xfrm>
            <a:off x="160827" y="1307196"/>
            <a:ext cx="6367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Social Justice</a:t>
            </a:r>
            <a:endParaRPr 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3828C2-9E21-4D75-A0DD-99C0AAD41CB5}"/>
              </a:ext>
            </a:extLst>
          </p:cNvPr>
          <p:cNvSpPr txBox="1"/>
          <p:nvPr/>
        </p:nvSpPr>
        <p:spPr>
          <a:xfrm>
            <a:off x="2465559" y="340205"/>
            <a:ext cx="46892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Family</a:t>
            </a:r>
            <a:endParaRPr lang="en-US" sz="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2CDF05-3826-4EDD-B7FC-DD7709A7CA5E}"/>
              </a:ext>
            </a:extLst>
          </p:cNvPr>
          <p:cNvCxnSpPr>
            <a:stCxn id="5" idx="1"/>
            <a:endCxn id="7" idx="0"/>
          </p:cNvCxnSpPr>
          <p:nvPr/>
        </p:nvCxnSpPr>
        <p:spPr>
          <a:xfrm flipH="1">
            <a:off x="555869" y="385688"/>
            <a:ext cx="714131" cy="293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040BB6-1ABF-48F1-9C85-E15C5BFD8BA5}"/>
              </a:ext>
            </a:extLst>
          </p:cNvPr>
          <p:cNvCxnSpPr>
            <a:stCxn id="5" idx="3"/>
            <a:endCxn id="26" idx="1"/>
          </p:cNvCxnSpPr>
          <p:nvPr/>
        </p:nvCxnSpPr>
        <p:spPr>
          <a:xfrm>
            <a:off x="1823720" y="385688"/>
            <a:ext cx="641839" cy="62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EAA0AB-D36D-468B-91B2-D8B6953E4C86}"/>
              </a:ext>
            </a:extLst>
          </p:cNvPr>
          <p:cNvCxnSpPr>
            <a:stCxn id="5" idx="2"/>
            <a:endCxn id="39" idx="0"/>
          </p:cNvCxnSpPr>
          <p:nvPr/>
        </p:nvCxnSpPr>
        <p:spPr>
          <a:xfrm>
            <a:off x="1546860" y="501104"/>
            <a:ext cx="53340" cy="171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C8AFB7-4A66-4A87-9A9D-A4CF582F005C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1823720" y="385688"/>
            <a:ext cx="498940" cy="4797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0C7468-472B-4E9C-9DEB-42DDD4C503DB}"/>
              </a:ext>
            </a:extLst>
          </p:cNvPr>
          <p:cNvCxnSpPr>
            <a:stCxn id="26" idx="2"/>
            <a:endCxn id="11" idx="0"/>
          </p:cNvCxnSpPr>
          <p:nvPr/>
        </p:nvCxnSpPr>
        <p:spPr>
          <a:xfrm flipH="1">
            <a:off x="2681056" y="555649"/>
            <a:ext cx="18964" cy="1251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DB32A8-4566-418F-A4C0-BC050302DB78}"/>
              </a:ext>
            </a:extLst>
          </p:cNvPr>
          <p:cNvCxnSpPr>
            <a:stCxn id="7" idx="2"/>
          </p:cNvCxnSpPr>
          <p:nvPr/>
        </p:nvCxnSpPr>
        <p:spPr>
          <a:xfrm>
            <a:off x="555869" y="909844"/>
            <a:ext cx="190891" cy="83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DAFCD0-F761-4170-A66C-34D78BF08363}"/>
              </a:ext>
            </a:extLst>
          </p:cNvPr>
          <p:cNvCxnSpPr/>
          <p:nvPr/>
        </p:nvCxnSpPr>
        <p:spPr>
          <a:xfrm flipH="1">
            <a:off x="1127760" y="903246"/>
            <a:ext cx="254000" cy="89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F1B870-1DE5-43DE-965D-D2BAE3B479BC}"/>
              </a:ext>
            </a:extLst>
          </p:cNvPr>
          <p:cNvCxnSpPr>
            <a:endCxn id="27" idx="0"/>
          </p:cNvCxnSpPr>
          <p:nvPr/>
        </p:nvCxnSpPr>
        <p:spPr>
          <a:xfrm flipH="1">
            <a:off x="479194" y="1223936"/>
            <a:ext cx="228831" cy="832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39D614-1173-474C-A713-F0356630AFAB}"/>
              </a:ext>
            </a:extLst>
          </p:cNvPr>
          <p:cNvCxnSpPr/>
          <p:nvPr/>
        </p:nvCxnSpPr>
        <p:spPr>
          <a:xfrm>
            <a:off x="1038860" y="1223936"/>
            <a:ext cx="86855" cy="89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16D74E-5CC7-4BF7-8E68-B7EE6A33900D}"/>
              </a:ext>
            </a:extLst>
          </p:cNvPr>
          <p:cNvCxnSpPr>
            <a:stCxn id="24" idx="3"/>
          </p:cNvCxnSpPr>
          <p:nvPr/>
        </p:nvCxnSpPr>
        <p:spPr>
          <a:xfrm>
            <a:off x="1318515" y="1108520"/>
            <a:ext cx="504877" cy="197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9644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David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Nimmo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082744" y="265196"/>
            <a:ext cx="11092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Fulfillment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511244" y="634252"/>
            <a:ext cx="83178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Integrity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F1741-DB33-40B1-ABE0-5B31D3FDD4E4}"/>
              </a:ext>
            </a:extLst>
          </p:cNvPr>
          <p:cNvSpPr txBox="1"/>
          <p:nvPr/>
        </p:nvSpPr>
        <p:spPr>
          <a:xfrm>
            <a:off x="237550" y="1527874"/>
            <a:ext cx="70224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Reliability</a:t>
            </a:r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D54EEE-005C-40BB-96F5-B71BFF857176}"/>
              </a:ext>
            </a:extLst>
          </p:cNvPr>
          <p:cNvSpPr txBox="1"/>
          <p:nvPr/>
        </p:nvSpPr>
        <p:spPr>
          <a:xfrm>
            <a:off x="1992171" y="634252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Respect</a:t>
            </a:r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5540B-F148-460B-AE12-846FFBF22419}"/>
              </a:ext>
            </a:extLst>
          </p:cNvPr>
          <p:cNvSpPr txBox="1"/>
          <p:nvPr/>
        </p:nvSpPr>
        <p:spPr>
          <a:xfrm>
            <a:off x="582364" y="906840"/>
            <a:ext cx="62991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Impact</a:t>
            </a:r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2266-654F-4356-82EF-7D0B1ECC7FE8}"/>
              </a:ext>
            </a:extLst>
          </p:cNvPr>
          <p:cNvSpPr txBox="1"/>
          <p:nvPr/>
        </p:nvSpPr>
        <p:spPr>
          <a:xfrm>
            <a:off x="1002419" y="1526838"/>
            <a:ext cx="78645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Opportunity</a:t>
            </a:r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4A745-F1A9-4513-ACD9-A9C9574959E2}"/>
              </a:ext>
            </a:extLst>
          </p:cNvPr>
          <p:cNvSpPr txBox="1"/>
          <p:nvPr/>
        </p:nvSpPr>
        <p:spPr>
          <a:xfrm>
            <a:off x="533910" y="1217357"/>
            <a:ext cx="78644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Success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F27DCC-C745-4317-B912-368265CA5AA7}"/>
              </a:ext>
            </a:extLst>
          </p:cNvPr>
          <p:cNvSpPr txBox="1"/>
          <p:nvPr/>
        </p:nvSpPr>
        <p:spPr>
          <a:xfrm>
            <a:off x="2027731" y="985476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Appreciation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B10BFD-307E-4D73-BB9B-3292AA9211DB}"/>
              </a:ext>
            </a:extLst>
          </p:cNvPr>
          <p:cNvCxnSpPr>
            <a:stCxn id="5" idx="2"/>
            <a:endCxn id="21" idx="0"/>
          </p:cNvCxnSpPr>
          <p:nvPr/>
        </p:nvCxnSpPr>
        <p:spPr>
          <a:xfrm flipH="1">
            <a:off x="927135" y="496028"/>
            <a:ext cx="710247" cy="138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EF0D73-50C8-407F-98E2-62DC3269D19F}"/>
              </a:ext>
            </a:extLst>
          </p:cNvPr>
          <p:cNvCxnSpPr>
            <a:stCxn id="5" idx="2"/>
            <a:endCxn id="22" idx="0"/>
          </p:cNvCxnSpPr>
          <p:nvPr/>
        </p:nvCxnSpPr>
        <p:spPr>
          <a:xfrm>
            <a:off x="1637382" y="496028"/>
            <a:ext cx="795127" cy="138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77214F-CAB5-4EB0-AA91-66C66EDC2266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432509" y="865084"/>
            <a:ext cx="35560" cy="120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C2A7A3-CCA3-49F1-B17F-E2B7AEA88019}"/>
              </a:ext>
            </a:extLst>
          </p:cNvPr>
          <p:cNvCxnSpPr>
            <a:endCxn id="27" idx="3"/>
          </p:cNvCxnSpPr>
          <p:nvPr/>
        </p:nvCxnSpPr>
        <p:spPr>
          <a:xfrm flipH="1">
            <a:off x="1212283" y="865084"/>
            <a:ext cx="775836" cy="157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009AE1-E8A6-4B7C-965D-6B03BFD19F30}"/>
              </a:ext>
            </a:extLst>
          </p:cNvPr>
          <p:cNvCxnSpPr>
            <a:stCxn id="21" idx="2"/>
            <a:endCxn id="27" idx="0"/>
          </p:cNvCxnSpPr>
          <p:nvPr/>
        </p:nvCxnSpPr>
        <p:spPr>
          <a:xfrm flipH="1">
            <a:off x="897324" y="849696"/>
            <a:ext cx="29811" cy="57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29C03D2-940F-427F-A9FF-C4828A38D4D1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897324" y="1137672"/>
            <a:ext cx="29811" cy="796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EC362D-6275-47FF-923D-25AF9979E4AB}"/>
              </a:ext>
            </a:extLst>
          </p:cNvPr>
          <p:cNvCxnSpPr>
            <a:stCxn id="28" idx="2"/>
            <a:endCxn id="24" idx="0"/>
          </p:cNvCxnSpPr>
          <p:nvPr/>
        </p:nvCxnSpPr>
        <p:spPr>
          <a:xfrm flipH="1">
            <a:off x="588675" y="1448189"/>
            <a:ext cx="338460" cy="796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4CECFB-17B5-402E-B795-70B7AB90C97A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927135" y="1448189"/>
            <a:ext cx="468509" cy="78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0855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Jitesh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Shahani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067818" y="232557"/>
            <a:ext cx="102219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Purpose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1123854" y="550202"/>
            <a:ext cx="91011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Positivity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EC446-1574-426E-A9D8-649B61CDA029}"/>
              </a:ext>
            </a:extLst>
          </p:cNvPr>
          <p:cNvSpPr txBox="1"/>
          <p:nvPr/>
        </p:nvSpPr>
        <p:spPr>
          <a:xfrm>
            <a:off x="386668" y="867848"/>
            <a:ext cx="55381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Giving</a:t>
            </a:r>
            <a:endParaRPr lang="en-US" sz="9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0EFE45-D0B6-4004-8FAD-F0A115762C4F}"/>
              </a:ext>
            </a:extLst>
          </p:cNvPr>
          <p:cNvSpPr txBox="1"/>
          <p:nvPr/>
        </p:nvSpPr>
        <p:spPr>
          <a:xfrm>
            <a:off x="157326" y="1508622"/>
            <a:ext cx="73421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err="1"/>
              <a:t>Hardwork</a:t>
            </a:r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B9C734-FE71-4553-BDAD-AF5FA4D43A40}"/>
              </a:ext>
            </a:extLst>
          </p:cNvPr>
          <p:cNvSpPr txBox="1"/>
          <p:nvPr/>
        </p:nvSpPr>
        <p:spPr>
          <a:xfrm>
            <a:off x="1947086" y="867848"/>
            <a:ext cx="11593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Family, Friends &amp; Relationships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0E4DE-F61B-48EF-A61A-DB96ADEF5EE2}"/>
              </a:ext>
            </a:extLst>
          </p:cNvPr>
          <p:cNvSpPr txBox="1"/>
          <p:nvPr/>
        </p:nvSpPr>
        <p:spPr>
          <a:xfrm>
            <a:off x="2259261" y="1370122"/>
            <a:ext cx="63652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Balance</a:t>
            </a:r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96AEF-DD0D-4B17-876F-DFAF21DA06FF}"/>
              </a:ext>
            </a:extLst>
          </p:cNvPr>
          <p:cNvSpPr txBox="1"/>
          <p:nvPr/>
        </p:nvSpPr>
        <p:spPr>
          <a:xfrm>
            <a:off x="58166" y="1213470"/>
            <a:ext cx="69621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Wealth</a:t>
            </a:r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EE848-6F54-47EF-9021-5DD2A543E956}"/>
              </a:ext>
            </a:extLst>
          </p:cNvPr>
          <p:cNvSpPr txBox="1"/>
          <p:nvPr/>
        </p:nvSpPr>
        <p:spPr>
          <a:xfrm>
            <a:off x="793855" y="1213470"/>
            <a:ext cx="69621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Change</a:t>
            </a:r>
            <a:endParaRPr lang="en-US" sz="9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BD957D-DB32-4A9E-8413-6E134063CA07}"/>
              </a:ext>
            </a:extLst>
          </p:cNvPr>
          <p:cNvCxnSpPr>
            <a:stCxn id="5" idx="2"/>
            <a:endCxn id="21" idx="0"/>
          </p:cNvCxnSpPr>
          <p:nvPr/>
        </p:nvCxnSpPr>
        <p:spPr>
          <a:xfrm flipH="1">
            <a:off x="1578913" y="463389"/>
            <a:ext cx="1" cy="868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0010A2-C807-4108-BA7A-A098F7AFB51D}"/>
              </a:ext>
            </a:extLst>
          </p:cNvPr>
          <p:cNvCxnSpPr>
            <a:endCxn id="16" idx="0"/>
          </p:cNvCxnSpPr>
          <p:nvPr/>
        </p:nvCxnSpPr>
        <p:spPr>
          <a:xfrm flipH="1">
            <a:off x="663575" y="781034"/>
            <a:ext cx="460279" cy="86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4FB003-A530-4DF4-863F-AE7A0A0D54A9}"/>
              </a:ext>
            </a:extLst>
          </p:cNvPr>
          <p:cNvCxnSpPr>
            <a:endCxn id="24" idx="0"/>
          </p:cNvCxnSpPr>
          <p:nvPr/>
        </p:nvCxnSpPr>
        <p:spPr>
          <a:xfrm>
            <a:off x="1947086" y="781034"/>
            <a:ext cx="579667" cy="86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B6BCBD-71E4-41EE-8D22-9E5455BEF535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flipH="1">
            <a:off x="406273" y="1098680"/>
            <a:ext cx="257302" cy="114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CD4FE7-9DE6-4CA1-8A07-ECBFC58B30C8}"/>
              </a:ext>
            </a:extLst>
          </p:cNvPr>
          <p:cNvCxnSpPr>
            <a:stCxn id="16" idx="2"/>
            <a:endCxn id="25" idx="0"/>
          </p:cNvCxnSpPr>
          <p:nvPr/>
        </p:nvCxnSpPr>
        <p:spPr>
          <a:xfrm>
            <a:off x="663575" y="1098680"/>
            <a:ext cx="478387" cy="114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4D3038-7DDF-4DD4-BBB1-7D637020C8E6}"/>
              </a:ext>
            </a:extLst>
          </p:cNvPr>
          <p:cNvCxnSpPr>
            <a:stCxn id="22" idx="2"/>
          </p:cNvCxnSpPr>
          <p:nvPr/>
        </p:nvCxnSpPr>
        <p:spPr>
          <a:xfrm flipH="1">
            <a:off x="406272" y="1444302"/>
            <a:ext cx="1" cy="643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F3DA04-954D-4287-8728-A4D8BDA40EB2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>
            <a:off x="2526753" y="1237180"/>
            <a:ext cx="50773" cy="132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76351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6366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Michael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Mazur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158944" y="285241"/>
            <a:ext cx="7343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Equanimity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571D5-8CA0-4F60-9EBC-DD68D0F19B66}"/>
              </a:ext>
            </a:extLst>
          </p:cNvPr>
          <p:cNvSpPr txBox="1"/>
          <p:nvPr/>
        </p:nvSpPr>
        <p:spPr>
          <a:xfrm>
            <a:off x="323284" y="668473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Focus</a:t>
            </a:r>
            <a:endParaRPr lang="en-US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3A416-EF9F-4BDB-8454-9EF79D02A9E2}"/>
              </a:ext>
            </a:extLst>
          </p:cNvPr>
          <p:cNvSpPr txBox="1"/>
          <p:nvPr/>
        </p:nvSpPr>
        <p:spPr>
          <a:xfrm>
            <a:off x="1317344" y="678206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Innovation</a:t>
            </a:r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201257" y="1273754"/>
            <a:ext cx="77410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Discipline</a:t>
            </a:r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F1741-DB33-40B1-ABE0-5B31D3FDD4E4}"/>
              </a:ext>
            </a:extLst>
          </p:cNvPr>
          <p:cNvSpPr txBox="1"/>
          <p:nvPr/>
        </p:nvSpPr>
        <p:spPr>
          <a:xfrm>
            <a:off x="1021682" y="1273826"/>
            <a:ext cx="6858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Hard work</a:t>
            </a:r>
            <a:endParaRPr lang="en-US" sz="9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07E3C6-9B6F-41C4-BF13-178768EC72B8}"/>
              </a:ext>
            </a:extLst>
          </p:cNvPr>
          <p:cNvCxnSpPr/>
          <p:nvPr/>
        </p:nvCxnSpPr>
        <p:spPr>
          <a:xfrm flipH="1">
            <a:off x="889000" y="516073"/>
            <a:ext cx="350520" cy="15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E98144-A75C-42EB-A2FC-A2FAC3D1FC30}"/>
              </a:ext>
            </a:extLst>
          </p:cNvPr>
          <p:cNvCxnSpPr>
            <a:endCxn id="22" idx="0"/>
          </p:cNvCxnSpPr>
          <p:nvPr/>
        </p:nvCxnSpPr>
        <p:spPr>
          <a:xfrm>
            <a:off x="1813560" y="516073"/>
            <a:ext cx="898877" cy="162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127898-FA01-4A16-ABEA-400E6073ACDA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flipH="1">
            <a:off x="588309" y="899305"/>
            <a:ext cx="175313" cy="374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D54EEE-005C-40BB-96F5-B71BFF857176}"/>
              </a:ext>
            </a:extLst>
          </p:cNvPr>
          <p:cNvSpPr txBox="1"/>
          <p:nvPr/>
        </p:nvSpPr>
        <p:spPr>
          <a:xfrm>
            <a:off x="2272099" y="678206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Grit</a:t>
            </a:r>
            <a:endParaRPr lang="en-US" sz="9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8153FD-50DF-45F6-9DD9-CB8C66A444C2}"/>
              </a:ext>
            </a:extLst>
          </p:cNvPr>
          <p:cNvCxnSpPr>
            <a:stCxn id="5" idx="2"/>
            <a:endCxn id="19" idx="0"/>
          </p:cNvCxnSpPr>
          <p:nvPr/>
        </p:nvCxnSpPr>
        <p:spPr>
          <a:xfrm>
            <a:off x="1526132" y="516073"/>
            <a:ext cx="231550" cy="162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A5540B-F148-460B-AE12-846FFBF22419}"/>
              </a:ext>
            </a:extLst>
          </p:cNvPr>
          <p:cNvSpPr txBox="1"/>
          <p:nvPr/>
        </p:nvSpPr>
        <p:spPr>
          <a:xfrm>
            <a:off x="1757682" y="1273754"/>
            <a:ext cx="64963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Ambition</a:t>
            </a:r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2266-654F-4356-82EF-7D0B1ECC7FE8}"/>
              </a:ext>
            </a:extLst>
          </p:cNvPr>
          <p:cNvSpPr txBox="1"/>
          <p:nvPr/>
        </p:nvSpPr>
        <p:spPr>
          <a:xfrm>
            <a:off x="2489804" y="1273754"/>
            <a:ext cx="70341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Motivation</a:t>
            </a:r>
            <a:endParaRPr lang="en-US" sz="9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32AD32-E7E1-43BA-A061-FAEF5349227C}"/>
              </a:ext>
            </a:extLst>
          </p:cNvPr>
          <p:cNvCxnSpPr>
            <a:stCxn id="22" idx="2"/>
            <a:endCxn id="30" idx="0"/>
          </p:cNvCxnSpPr>
          <p:nvPr/>
        </p:nvCxnSpPr>
        <p:spPr>
          <a:xfrm>
            <a:off x="2712437" y="909038"/>
            <a:ext cx="129073" cy="364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9A2B28-FE21-4FEA-A075-7B8C4D93EBAA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 flipH="1">
            <a:off x="2082501" y="909038"/>
            <a:ext cx="629936" cy="364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3EC0A8-8228-48A6-A347-D325F4801C33}"/>
              </a:ext>
            </a:extLst>
          </p:cNvPr>
          <p:cNvCxnSpPr>
            <a:stCxn id="27" idx="1"/>
            <a:endCxn id="24" idx="3"/>
          </p:cNvCxnSpPr>
          <p:nvPr/>
        </p:nvCxnSpPr>
        <p:spPr>
          <a:xfrm flipH="1">
            <a:off x="1707482" y="1389170"/>
            <a:ext cx="50200" cy="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355866-10C1-4288-A7F7-99D56D4F337A}"/>
              </a:ext>
            </a:extLst>
          </p:cNvPr>
          <p:cNvCxnSpPr>
            <a:stCxn id="24" idx="1"/>
            <a:endCxn id="21" idx="3"/>
          </p:cNvCxnSpPr>
          <p:nvPr/>
        </p:nvCxnSpPr>
        <p:spPr>
          <a:xfrm flipH="1" flipV="1">
            <a:off x="975360" y="1389170"/>
            <a:ext cx="46322" cy="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5927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Monika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Raj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082744" y="265196"/>
            <a:ext cx="11092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Self fulfillment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202969" y="572290"/>
            <a:ext cx="102766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Accomplishment</a:t>
            </a:r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5540B-F148-460B-AE12-846FFBF22419}"/>
              </a:ext>
            </a:extLst>
          </p:cNvPr>
          <p:cNvSpPr txBox="1"/>
          <p:nvPr/>
        </p:nvSpPr>
        <p:spPr>
          <a:xfrm>
            <a:off x="2294187" y="572290"/>
            <a:ext cx="81350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Secure</a:t>
            </a:r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2266-654F-4356-82EF-7D0B1ECC7FE8}"/>
              </a:ext>
            </a:extLst>
          </p:cNvPr>
          <p:cNvSpPr txBox="1"/>
          <p:nvPr/>
        </p:nvSpPr>
        <p:spPr>
          <a:xfrm>
            <a:off x="2059940" y="1356685"/>
            <a:ext cx="682254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Loyalty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4A745-F1A9-4513-ACD9-A9C9574959E2}"/>
              </a:ext>
            </a:extLst>
          </p:cNvPr>
          <p:cNvSpPr txBox="1"/>
          <p:nvPr/>
        </p:nvSpPr>
        <p:spPr>
          <a:xfrm>
            <a:off x="267735" y="958497"/>
            <a:ext cx="70862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Ambition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EC446-1574-426E-A9D8-649B61CDA029}"/>
              </a:ext>
            </a:extLst>
          </p:cNvPr>
          <p:cNvSpPr txBox="1"/>
          <p:nvPr/>
        </p:nvSpPr>
        <p:spPr>
          <a:xfrm>
            <a:off x="1063992" y="958497"/>
            <a:ext cx="995948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Family &amp; friends</a:t>
            </a:r>
            <a:endParaRPr lang="en-US" sz="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0EFE45-D0B6-4004-8FAD-F0A115762C4F}"/>
              </a:ext>
            </a:extLst>
          </p:cNvPr>
          <p:cNvSpPr txBox="1"/>
          <p:nvPr/>
        </p:nvSpPr>
        <p:spPr>
          <a:xfrm>
            <a:off x="206156" y="1348991"/>
            <a:ext cx="83178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Grit</a:t>
            </a:r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B9C734-FE71-4553-BDAD-AF5FA4D43A40}"/>
              </a:ext>
            </a:extLst>
          </p:cNvPr>
          <p:cNvSpPr txBox="1"/>
          <p:nvPr/>
        </p:nvSpPr>
        <p:spPr>
          <a:xfrm>
            <a:off x="1146075" y="1348991"/>
            <a:ext cx="83178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Honesty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3141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Carolina</a:t>
            </a:r>
            <a:r>
              <a:rPr lang="en-IN" sz="1200"/>
              <a:t> </a:t>
            </a:r>
            <a:r>
              <a:rPr lang="en-IN" sz="12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Cromeyer-Dieke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94213" y="277380"/>
            <a:ext cx="1823487" cy="852464"/>
            <a:chOff x="300700" y="266060"/>
            <a:chExt cx="1836680" cy="8165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372425" y="266060"/>
              <a:ext cx="764955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Feel good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386664" y="584834"/>
              <a:ext cx="862255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Success</a:t>
              </a:r>
              <a:endParaRPr lang="en-US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300700" y="876234"/>
              <a:ext cx="985057" cy="2063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00"/>
                <a:t>Wealth</a:t>
              </a:r>
              <a:endParaRPr lang="en-US" sz="8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2200399" y="610179"/>
            <a:ext cx="8335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Health</a:t>
            </a:r>
            <a:endParaRPr lang="en-US" sz="9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03EEC9-4567-484A-810B-B34C0736EA0E}"/>
              </a:ext>
            </a:extLst>
          </p:cNvPr>
          <p:cNvSpPr txBox="1"/>
          <p:nvPr/>
        </p:nvSpPr>
        <p:spPr>
          <a:xfrm>
            <a:off x="1189027" y="666096"/>
            <a:ext cx="75499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Family</a:t>
            </a:r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22F82-4625-47CF-867D-D1E330E55515}"/>
              </a:ext>
            </a:extLst>
          </p:cNvPr>
          <p:cNvSpPr txBox="1"/>
          <p:nvPr/>
        </p:nvSpPr>
        <p:spPr>
          <a:xfrm>
            <a:off x="1234204" y="996918"/>
            <a:ext cx="97798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Love &amp; Affection</a:t>
            </a:r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9D432-B05E-4EDC-A400-A378D5C8D871}"/>
              </a:ext>
            </a:extLst>
          </p:cNvPr>
          <p:cNvSpPr txBox="1"/>
          <p:nvPr/>
        </p:nvSpPr>
        <p:spPr>
          <a:xfrm>
            <a:off x="2418350" y="914399"/>
            <a:ext cx="61560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/>
              <a:t>Strength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55CA1C-FA0B-4AC9-8FBA-CDCB44FA297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07591" y="508212"/>
            <a:ext cx="930379" cy="101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39C33F-46D5-442C-AA48-DEBA5AB8071D}"/>
              </a:ext>
            </a:extLst>
          </p:cNvPr>
          <p:cNvCxnSpPr>
            <a:stCxn id="5" idx="2"/>
            <a:endCxn id="39" idx="0"/>
          </p:cNvCxnSpPr>
          <p:nvPr/>
        </p:nvCxnSpPr>
        <p:spPr>
          <a:xfrm>
            <a:off x="1537970" y="508212"/>
            <a:ext cx="1079205" cy="101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ABC7EC-2905-4FE9-8513-3E6E883E8069}"/>
              </a:ext>
            </a:extLst>
          </p:cNvPr>
          <p:cNvCxnSpPr>
            <a:stCxn id="5" idx="2"/>
            <a:endCxn id="45" idx="0"/>
          </p:cNvCxnSpPr>
          <p:nvPr/>
        </p:nvCxnSpPr>
        <p:spPr>
          <a:xfrm>
            <a:off x="1537970" y="508212"/>
            <a:ext cx="28552" cy="157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111B90-4495-4006-9FD1-627FB2A51F08}"/>
              </a:ext>
            </a:extLst>
          </p:cNvPr>
          <p:cNvSpPr txBox="1"/>
          <p:nvPr/>
        </p:nvSpPr>
        <p:spPr>
          <a:xfrm>
            <a:off x="1393539" y="1383657"/>
            <a:ext cx="61560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Legacy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2E324-4273-430F-9174-0790E6471D10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583204" y="841011"/>
            <a:ext cx="24387" cy="733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41F2A7-C24D-47F4-B154-8C81C3D5291E}"/>
              </a:ext>
            </a:extLst>
          </p:cNvPr>
          <p:cNvCxnSpPr>
            <a:stCxn id="45" idx="2"/>
          </p:cNvCxnSpPr>
          <p:nvPr/>
        </p:nvCxnSpPr>
        <p:spPr>
          <a:xfrm>
            <a:off x="1566522" y="896928"/>
            <a:ext cx="20755" cy="99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F3A4E5-ECF4-4D18-889C-F7CB1BB46E07}"/>
              </a:ext>
            </a:extLst>
          </p:cNvPr>
          <p:cNvCxnSpPr>
            <a:stCxn id="39" idx="2"/>
            <a:endCxn id="22" idx="0"/>
          </p:cNvCxnSpPr>
          <p:nvPr/>
        </p:nvCxnSpPr>
        <p:spPr>
          <a:xfrm>
            <a:off x="2617175" y="841011"/>
            <a:ext cx="108976" cy="733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F4C189-CBFC-4E53-8AD5-DA39F2BCC86A}"/>
              </a:ext>
            </a:extLst>
          </p:cNvPr>
          <p:cNvCxnSpPr>
            <a:stCxn id="21" idx="2"/>
            <a:endCxn id="26" idx="0"/>
          </p:cNvCxnSpPr>
          <p:nvPr/>
        </p:nvCxnSpPr>
        <p:spPr>
          <a:xfrm flipH="1">
            <a:off x="1701340" y="1227750"/>
            <a:ext cx="21855" cy="1559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605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Grace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Jansen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218929" y="279287"/>
            <a:ext cx="1874031" cy="559817"/>
            <a:chOff x="60236" y="272258"/>
            <a:chExt cx="1887590" cy="536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006343" y="272258"/>
              <a:ext cx="941483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Respect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60236" y="587379"/>
              <a:ext cx="740157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Strength</a:t>
              </a:r>
              <a:endParaRPr lang="en-US" sz="9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2105267" y="616837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Passion</a:t>
            </a:r>
            <a:endParaRPr lang="en-US" sz="9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7AB21-5BD5-4BAC-BEA9-A22FC876DC92}"/>
              </a:ext>
            </a:extLst>
          </p:cNvPr>
          <p:cNvCxnSpPr/>
          <p:nvPr/>
        </p:nvCxnSpPr>
        <p:spPr>
          <a:xfrm flipH="1">
            <a:off x="815340" y="508212"/>
            <a:ext cx="352161" cy="101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873827-2905-462E-8183-A670F6760DE1}"/>
              </a:ext>
            </a:extLst>
          </p:cNvPr>
          <p:cNvCxnSpPr/>
          <p:nvPr/>
        </p:nvCxnSpPr>
        <p:spPr>
          <a:xfrm>
            <a:off x="1917700" y="508212"/>
            <a:ext cx="340360" cy="101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FE6600-4F8A-4F00-8138-77E4C60E4EAE}"/>
              </a:ext>
            </a:extLst>
          </p:cNvPr>
          <p:cNvSpPr txBox="1"/>
          <p:nvPr/>
        </p:nvSpPr>
        <p:spPr>
          <a:xfrm>
            <a:off x="911469" y="995011"/>
            <a:ext cx="6252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Ambition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468C0-12B9-401A-9F1C-039144D74741}"/>
              </a:ext>
            </a:extLst>
          </p:cNvPr>
          <p:cNvSpPr txBox="1"/>
          <p:nvPr/>
        </p:nvSpPr>
        <p:spPr>
          <a:xfrm>
            <a:off x="1808480" y="978868"/>
            <a:ext cx="59944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Engaged</a:t>
            </a: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D2930-5E70-4507-AAF8-FBE653E6D8F6}"/>
              </a:ext>
            </a:extLst>
          </p:cNvPr>
          <p:cNvSpPr txBox="1"/>
          <p:nvPr/>
        </p:nvSpPr>
        <p:spPr>
          <a:xfrm>
            <a:off x="57713" y="987790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Autonomy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C26ED-903A-4AC6-B89A-00EB267A8E36}"/>
              </a:ext>
            </a:extLst>
          </p:cNvPr>
          <p:cNvSpPr txBox="1"/>
          <p:nvPr/>
        </p:nvSpPr>
        <p:spPr>
          <a:xfrm>
            <a:off x="1245396" y="1389885"/>
            <a:ext cx="76040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Bravery</a:t>
            </a:r>
            <a:endParaRPr lang="en-US" sz="9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6608C8-D12A-40A7-949D-8D3BED05BAD2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flipH="1">
            <a:off x="461889" y="839104"/>
            <a:ext cx="124460" cy="148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F57010-F649-4C5E-AD08-28F73AFCFFDF}"/>
              </a:ext>
            </a:extLst>
          </p:cNvPr>
          <p:cNvCxnSpPr/>
          <p:nvPr/>
        </p:nvCxnSpPr>
        <p:spPr>
          <a:xfrm>
            <a:off x="886460" y="839104"/>
            <a:ext cx="241300" cy="1559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352414-68F9-446E-885B-C5DC33F01973}"/>
              </a:ext>
            </a:extLst>
          </p:cNvPr>
          <p:cNvSpPr txBox="1"/>
          <p:nvPr/>
        </p:nvSpPr>
        <p:spPr>
          <a:xfrm>
            <a:off x="2438400" y="978868"/>
            <a:ext cx="72413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Stimulation</a:t>
            </a:r>
            <a:endParaRPr lang="en-US" sz="9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C1924-C335-4E39-BCD2-817646A0511C}"/>
              </a:ext>
            </a:extLst>
          </p:cNvPr>
          <p:cNvCxnSpPr>
            <a:endCxn id="13" idx="0"/>
          </p:cNvCxnSpPr>
          <p:nvPr/>
        </p:nvCxnSpPr>
        <p:spPr>
          <a:xfrm flipH="1">
            <a:off x="2108200" y="847669"/>
            <a:ext cx="195580" cy="1311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2BE64-EB43-4CEC-A0E0-4E4E93AD134E}"/>
              </a:ext>
            </a:extLst>
          </p:cNvPr>
          <p:cNvCxnSpPr>
            <a:endCxn id="25" idx="0"/>
          </p:cNvCxnSpPr>
          <p:nvPr/>
        </p:nvCxnSpPr>
        <p:spPr>
          <a:xfrm>
            <a:off x="2636520" y="847669"/>
            <a:ext cx="163949" cy="1311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0079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Lakeisha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Jones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218929" y="280829"/>
            <a:ext cx="1813071" cy="558275"/>
            <a:chOff x="60236" y="273735"/>
            <a:chExt cx="1826189" cy="5347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857957" y="273735"/>
              <a:ext cx="1028468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Pleasure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60236" y="587379"/>
              <a:ext cx="740157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Legacy</a:t>
              </a:r>
              <a:endParaRPr lang="en-US" sz="9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1961920" y="590587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Creativity</a:t>
            </a:r>
            <a:endParaRPr lang="en-US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E6600-4F8A-4F00-8138-77E4C60E4EAE}"/>
              </a:ext>
            </a:extLst>
          </p:cNvPr>
          <p:cNvSpPr txBox="1"/>
          <p:nvPr/>
        </p:nvSpPr>
        <p:spPr>
          <a:xfrm>
            <a:off x="1421814" y="906213"/>
            <a:ext cx="71679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Flexibility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468C0-12B9-401A-9F1C-039144D74741}"/>
              </a:ext>
            </a:extLst>
          </p:cNvPr>
          <p:cNvSpPr txBox="1"/>
          <p:nvPr/>
        </p:nvSpPr>
        <p:spPr>
          <a:xfrm>
            <a:off x="2583180" y="914400"/>
            <a:ext cx="49530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Family</a:t>
            </a: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D2930-5E70-4507-AAF8-FBE653E6D8F6}"/>
              </a:ext>
            </a:extLst>
          </p:cNvPr>
          <p:cNvSpPr txBox="1"/>
          <p:nvPr/>
        </p:nvSpPr>
        <p:spPr>
          <a:xfrm>
            <a:off x="1330253" y="1543335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Wealth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C26ED-903A-4AC6-B89A-00EB267A8E36}"/>
              </a:ext>
            </a:extLst>
          </p:cNvPr>
          <p:cNvSpPr txBox="1"/>
          <p:nvPr/>
        </p:nvSpPr>
        <p:spPr>
          <a:xfrm>
            <a:off x="2318073" y="1543335"/>
            <a:ext cx="76040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Health</a:t>
            </a:r>
            <a:endParaRPr 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52414-68F9-446E-885B-C5DC33F01973}"/>
              </a:ext>
            </a:extLst>
          </p:cNvPr>
          <p:cNvSpPr txBox="1"/>
          <p:nvPr/>
        </p:nvSpPr>
        <p:spPr>
          <a:xfrm>
            <a:off x="2072717" y="1221840"/>
            <a:ext cx="78453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Time</a:t>
            </a:r>
            <a:endParaRPr lang="en-US" sz="9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843633-26F7-470A-8398-AA1DB5757E40}"/>
              </a:ext>
            </a:extLst>
          </p:cNvPr>
          <p:cNvCxnSpPr>
            <a:stCxn id="5" idx="2"/>
            <a:endCxn id="7" idx="3"/>
          </p:cNvCxnSpPr>
          <p:nvPr/>
        </p:nvCxnSpPr>
        <p:spPr>
          <a:xfrm flipH="1">
            <a:off x="953769" y="511661"/>
            <a:ext cx="567691" cy="212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75410B-4E48-4405-848A-531713C0967E}"/>
              </a:ext>
            </a:extLst>
          </p:cNvPr>
          <p:cNvCxnSpPr>
            <a:stCxn id="5" idx="2"/>
            <a:endCxn id="39" idx="1"/>
          </p:cNvCxnSpPr>
          <p:nvPr/>
        </p:nvCxnSpPr>
        <p:spPr>
          <a:xfrm>
            <a:off x="1521460" y="511661"/>
            <a:ext cx="440460" cy="194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8DD1FA-00E9-4FEF-A50B-7C566ADC5841}"/>
              </a:ext>
            </a:extLst>
          </p:cNvPr>
          <p:cNvCxnSpPr/>
          <p:nvPr/>
        </p:nvCxnSpPr>
        <p:spPr>
          <a:xfrm flipH="1">
            <a:off x="1920240" y="821419"/>
            <a:ext cx="218365" cy="84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9B13D9-1D9A-40D7-8811-C84920C8C1E2}"/>
              </a:ext>
            </a:extLst>
          </p:cNvPr>
          <p:cNvCxnSpPr>
            <a:endCxn id="25" idx="0"/>
          </p:cNvCxnSpPr>
          <p:nvPr/>
        </p:nvCxnSpPr>
        <p:spPr>
          <a:xfrm>
            <a:off x="2032000" y="1137045"/>
            <a:ext cx="432983" cy="84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A84DFA-8E89-4998-B557-40411A1D35B6}"/>
              </a:ext>
            </a:extLst>
          </p:cNvPr>
          <p:cNvCxnSpPr>
            <a:stCxn id="13" idx="2"/>
            <a:endCxn id="25" idx="0"/>
          </p:cNvCxnSpPr>
          <p:nvPr/>
        </p:nvCxnSpPr>
        <p:spPr>
          <a:xfrm flipH="1">
            <a:off x="2464983" y="1145232"/>
            <a:ext cx="365848" cy="76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81A6A5-9009-4B9B-A85C-9E92F5028710}"/>
              </a:ext>
            </a:extLst>
          </p:cNvPr>
          <p:cNvCxnSpPr/>
          <p:nvPr/>
        </p:nvCxnSpPr>
        <p:spPr>
          <a:xfrm flipH="1">
            <a:off x="1913803" y="1452672"/>
            <a:ext cx="334688" cy="84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1F7BEA-2AF8-44BD-89C4-C685576D4A3E}"/>
              </a:ext>
            </a:extLst>
          </p:cNvPr>
          <p:cNvCxnSpPr>
            <a:endCxn id="16" idx="0"/>
          </p:cNvCxnSpPr>
          <p:nvPr/>
        </p:nvCxnSpPr>
        <p:spPr>
          <a:xfrm>
            <a:off x="2583180" y="1452672"/>
            <a:ext cx="115097" cy="906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113C2E-20C5-494C-AE5D-BE2E16F683C1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138605" y="1658751"/>
            <a:ext cx="1794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808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C113-A0C8-866C-A532-9353E312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Aidyn	</a:t>
            </a:r>
            <a:r>
              <a:rPr lang="en-US" dirty="0" err="1"/>
              <a:t>Battalov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B8C589-E965-D102-1854-50255ED68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00" y="410449"/>
            <a:ext cx="2495550" cy="121427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28466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99148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April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Moorhouse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082744" y="265196"/>
            <a:ext cx="11092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Stability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571D5-8CA0-4F60-9EBC-DD68D0F19B66}"/>
              </a:ext>
            </a:extLst>
          </p:cNvPr>
          <p:cNvSpPr txBox="1"/>
          <p:nvPr/>
        </p:nvSpPr>
        <p:spPr>
          <a:xfrm>
            <a:off x="366464" y="595076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Strength</a:t>
            </a:r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1221491" y="888461"/>
            <a:ext cx="83178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Development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F1741-DB33-40B1-ABE0-5B31D3FDD4E4}"/>
              </a:ext>
            </a:extLst>
          </p:cNvPr>
          <p:cNvSpPr txBox="1"/>
          <p:nvPr/>
        </p:nvSpPr>
        <p:spPr>
          <a:xfrm>
            <a:off x="2243762" y="1491340"/>
            <a:ext cx="766478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Listening</a:t>
            </a:r>
            <a:endParaRPr lang="en-US" sz="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127898-FA01-4A16-ABEA-400E6073ACDA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>
            <a:off x="806802" y="825908"/>
            <a:ext cx="830580" cy="62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D54EEE-005C-40BB-96F5-B71BFF857176}"/>
              </a:ext>
            </a:extLst>
          </p:cNvPr>
          <p:cNvSpPr txBox="1"/>
          <p:nvPr/>
        </p:nvSpPr>
        <p:spPr>
          <a:xfrm>
            <a:off x="2096839" y="595076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Honesty</a:t>
            </a:r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5540B-F148-460B-AE12-846FFBF22419}"/>
              </a:ext>
            </a:extLst>
          </p:cNvPr>
          <p:cNvSpPr txBox="1"/>
          <p:nvPr/>
        </p:nvSpPr>
        <p:spPr>
          <a:xfrm>
            <a:off x="366464" y="1115179"/>
            <a:ext cx="6299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Work-life</a:t>
            </a:r>
          </a:p>
          <a:p>
            <a:pPr algn="ctr"/>
            <a:r>
              <a:rPr lang="en-US" sz="900"/>
              <a:t>Balance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2266-654F-4356-82EF-7D0B1ECC7FE8}"/>
              </a:ext>
            </a:extLst>
          </p:cNvPr>
          <p:cNvSpPr txBox="1"/>
          <p:nvPr/>
        </p:nvSpPr>
        <p:spPr>
          <a:xfrm>
            <a:off x="2274103" y="1132038"/>
            <a:ext cx="70341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Reflection</a:t>
            </a:r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4A745-F1A9-4513-ACD9-A9C9574959E2}"/>
              </a:ext>
            </a:extLst>
          </p:cNvPr>
          <p:cNvSpPr txBox="1"/>
          <p:nvPr/>
        </p:nvSpPr>
        <p:spPr>
          <a:xfrm>
            <a:off x="296294" y="1562481"/>
            <a:ext cx="78644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Partnership</a:t>
            </a:r>
            <a:endParaRPr lang="en-US" sz="9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8CBC37-4770-492D-A01D-F782CA2CCF04}"/>
              </a:ext>
            </a:extLst>
          </p:cNvPr>
          <p:cNvCxnSpPr/>
          <p:nvPr/>
        </p:nvCxnSpPr>
        <p:spPr>
          <a:xfrm flipH="1">
            <a:off x="972820" y="496028"/>
            <a:ext cx="480060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5E9782-B93B-4804-90C3-642CCF16E47A}"/>
              </a:ext>
            </a:extLst>
          </p:cNvPr>
          <p:cNvCxnSpPr>
            <a:endCxn id="22" idx="0"/>
          </p:cNvCxnSpPr>
          <p:nvPr/>
        </p:nvCxnSpPr>
        <p:spPr>
          <a:xfrm>
            <a:off x="1935480" y="496028"/>
            <a:ext cx="601697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A5EC57-8EBF-4B24-8670-2FA560AA5A89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 flipH="1">
            <a:off x="1637382" y="825908"/>
            <a:ext cx="899795" cy="62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1EE68C-6CBF-456C-B818-F80D0B545F06}"/>
              </a:ext>
            </a:extLst>
          </p:cNvPr>
          <p:cNvCxnSpPr>
            <a:stCxn id="21" idx="1"/>
            <a:endCxn id="27" idx="0"/>
          </p:cNvCxnSpPr>
          <p:nvPr/>
        </p:nvCxnSpPr>
        <p:spPr>
          <a:xfrm flipH="1">
            <a:off x="681424" y="996183"/>
            <a:ext cx="540067" cy="1189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67274F-BF67-4001-957A-F6EF5E730CEE}"/>
              </a:ext>
            </a:extLst>
          </p:cNvPr>
          <p:cNvCxnSpPr>
            <a:stCxn id="21" idx="3"/>
            <a:endCxn id="30" idx="0"/>
          </p:cNvCxnSpPr>
          <p:nvPr/>
        </p:nvCxnSpPr>
        <p:spPr>
          <a:xfrm>
            <a:off x="2053273" y="996183"/>
            <a:ext cx="572536" cy="135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11BE4F-B633-408C-9EB9-F10B68CA4D24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681424" y="1484511"/>
            <a:ext cx="8095" cy="77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9D1EDB-28DB-4A79-BC3C-9AE2197AB8C1}"/>
              </a:ext>
            </a:extLst>
          </p:cNvPr>
          <p:cNvCxnSpPr>
            <a:stCxn id="30" idx="2"/>
            <a:endCxn id="24" idx="0"/>
          </p:cNvCxnSpPr>
          <p:nvPr/>
        </p:nvCxnSpPr>
        <p:spPr>
          <a:xfrm>
            <a:off x="2625809" y="1362870"/>
            <a:ext cx="1192" cy="1284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752625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5933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Sumer</a:t>
            </a:r>
            <a:r>
              <a:rPr lang="en-IN" sz="1200"/>
              <a:t> </a:t>
            </a:r>
            <a:r>
              <a:rPr lang="en-IN" sz="12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Sanghi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955744" y="261627"/>
            <a:ext cx="11092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Inner peace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357343" y="588787"/>
            <a:ext cx="91011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Moral Courage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EC446-1574-426E-A9D8-649B61CDA029}"/>
              </a:ext>
            </a:extLst>
          </p:cNvPr>
          <p:cNvSpPr txBox="1"/>
          <p:nvPr/>
        </p:nvSpPr>
        <p:spPr>
          <a:xfrm>
            <a:off x="140573" y="961828"/>
            <a:ext cx="553814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00"/>
              <a:t>Commitment</a:t>
            </a:r>
            <a:endParaRPr lang="en-US" sz="5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0EFE45-D0B6-4004-8FAD-F0A115762C4F}"/>
              </a:ext>
            </a:extLst>
          </p:cNvPr>
          <p:cNvSpPr txBox="1"/>
          <p:nvPr/>
        </p:nvSpPr>
        <p:spPr>
          <a:xfrm>
            <a:off x="2005399" y="951022"/>
            <a:ext cx="531426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00"/>
              <a:t>Imagination</a:t>
            </a:r>
            <a:endParaRPr lang="en-US" sz="5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B9C734-FE71-4553-BDAD-AF5FA4D43A40}"/>
              </a:ext>
            </a:extLst>
          </p:cNvPr>
          <p:cNvSpPr txBox="1"/>
          <p:nvPr/>
        </p:nvSpPr>
        <p:spPr>
          <a:xfrm>
            <a:off x="743854" y="961517"/>
            <a:ext cx="423779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00"/>
              <a:t>Equity</a:t>
            </a:r>
            <a:endParaRPr lang="en-US" sz="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0693B-B2FA-4B96-8168-E7C042FA33CA}"/>
              </a:ext>
            </a:extLst>
          </p:cNvPr>
          <p:cNvSpPr txBox="1"/>
          <p:nvPr/>
        </p:nvSpPr>
        <p:spPr>
          <a:xfrm>
            <a:off x="1227815" y="961516"/>
            <a:ext cx="476525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00"/>
              <a:t>Dedication</a:t>
            </a:r>
            <a:endParaRPr lang="en-US" sz="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F7F3A-9D38-480D-AA78-7196EE543702}"/>
              </a:ext>
            </a:extLst>
          </p:cNvPr>
          <p:cNvSpPr txBox="1"/>
          <p:nvPr/>
        </p:nvSpPr>
        <p:spPr>
          <a:xfrm>
            <a:off x="2040255" y="588787"/>
            <a:ext cx="99314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Optimism</a:t>
            </a:r>
            <a:endParaRPr 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0E4DE-F61B-48EF-A61A-DB96ADEF5EE2}"/>
              </a:ext>
            </a:extLst>
          </p:cNvPr>
          <p:cNvSpPr txBox="1"/>
          <p:nvPr/>
        </p:nvSpPr>
        <p:spPr>
          <a:xfrm>
            <a:off x="2599621" y="951021"/>
            <a:ext cx="476525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00"/>
              <a:t>Motivation</a:t>
            </a:r>
            <a:endParaRPr lang="en-US" sz="5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2C2966-372C-4C48-8EE8-442B26C9F84D}"/>
              </a:ext>
            </a:extLst>
          </p:cNvPr>
          <p:cNvCxnSpPr>
            <a:stCxn id="5" idx="2"/>
            <a:endCxn id="21" idx="0"/>
          </p:cNvCxnSpPr>
          <p:nvPr/>
        </p:nvCxnSpPr>
        <p:spPr>
          <a:xfrm flipH="1">
            <a:off x="812402" y="492459"/>
            <a:ext cx="697980" cy="96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4F23CC-BF5B-4485-A650-E09AE1A8451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1510382" y="492459"/>
            <a:ext cx="1026443" cy="96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0595C9-D425-4B55-9F4A-5F25EDB0B0AF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 flipH="1">
            <a:off x="417480" y="819619"/>
            <a:ext cx="394922" cy="142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F2EB83-F9E9-4972-AAC5-4D5C84E2C8EC}"/>
              </a:ext>
            </a:extLst>
          </p:cNvPr>
          <p:cNvCxnSpPr>
            <a:stCxn id="21" idx="2"/>
            <a:endCxn id="24" idx="0"/>
          </p:cNvCxnSpPr>
          <p:nvPr/>
        </p:nvCxnSpPr>
        <p:spPr>
          <a:xfrm>
            <a:off x="812402" y="819619"/>
            <a:ext cx="143342" cy="1418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831620-E455-4CE4-8CCD-E68D44749003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812402" y="819619"/>
            <a:ext cx="653676" cy="141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B1CFA8-3BFA-4F0A-BB97-6F5EF4A7E989}"/>
              </a:ext>
            </a:extLst>
          </p:cNvPr>
          <p:cNvCxnSpPr>
            <a:stCxn id="20" idx="2"/>
            <a:endCxn id="32" idx="0"/>
          </p:cNvCxnSpPr>
          <p:nvPr/>
        </p:nvCxnSpPr>
        <p:spPr>
          <a:xfrm flipH="1">
            <a:off x="2271112" y="819619"/>
            <a:ext cx="265713" cy="1314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A721F7-DB4F-4C88-BD7B-D7EF4AAC99E7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2536825" y="819619"/>
            <a:ext cx="301059" cy="131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6586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2778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Sonia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Espejo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94213" y="277380"/>
            <a:ext cx="1823487" cy="852464"/>
            <a:chOff x="300700" y="266060"/>
            <a:chExt cx="1836680" cy="8165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372425" y="266060"/>
              <a:ext cx="764955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Inner peace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386664" y="584834"/>
              <a:ext cx="862255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Love</a:t>
              </a:r>
              <a:endParaRPr lang="en-US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300700" y="876234"/>
              <a:ext cx="985057" cy="2063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00"/>
                <a:t>Connected</a:t>
              </a:r>
              <a:endParaRPr lang="en-US" sz="8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1917700" y="600722"/>
            <a:ext cx="8335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Freedom</a:t>
            </a:r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B22F82-4625-47CF-867D-D1E330E55515}"/>
              </a:ext>
            </a:extLst>
          </p:cNvPr>
          <p:cNvSpPr txBox="1"/>
          <p:nvPr/>
        </p:nvSpPr>
        <p:spPr>
          <a:xfrm>
            <a:off x="1537970" y="906705"/>
            <a:ext cx="78096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Authenticity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9D432-B05E-4EDC-A400-A378D5C8D871}"/>
              </a:ext>
            </a:extLst>
          </p:cNvPr>
          <p:cNvSpPr txBox="1"/>
          <p:nvPr/>
        </p:nvSpPr>
        <p:spPr>
          <a:xfrm>
            <a:off x="2418350" y="914399"/>
            <a:ext cx="61560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/>
              <a:t>Growth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55CA1C-FA0B-4AC9-8FBA-CDCB44FA297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607591" y="508212"/>
            <a:ext cx="930379" cy="101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39C33F-46D5-442C-AA48-DEBA5AB8071D}"/>
              </a:ext>
            </a:extLst>
          </p:cNvPr>
          <p:cNvCxnSpPr>
            <a:stCxn id="5" idx="2"/>
            <a:endCxn id="39" idx="0"/>
          </p:cNvCxnSpPr>
          <p:nvPr/>
        </p:nvCxnSpPr>
        <p:spPr>
          <a:xfrm>
            <a:off x="1537970" y="508212"/>
            <a:ext cx="796506" cy="925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111B90-4495-4006-9FD1-627FB2A51F08}"/>
              </a:ext>
            </a:extLst>
          </p:cNvPr>
          <p:cNvSpPr txBox="1"/>
          <p:nvPr/>
        </p:nvSpPr>
        <p:spPr>
          <a:xfrm>
            <a:off x="179561" y="1227750"/>
            <a:ext cx="89263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Dependability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2E324-4273-430F-9174-0790E6471D10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583204" y="841011"/>
            <a:ext cx="24387" cy="733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41F2A7-C24D-47F4-B154-8C81C3D5291E}"/>
              </a:ext>
            </a:extLst>
          </p:cNvPr>
          <p:cNvCxnSpPr>
            <a:stCxn id="39" idx="2"/>
          </p:cNvCxnSpPr>
          <p:nvPr/>
        </p:nvCxnSpPr>
        <p:spPr>
          <a:xfrm flipH="1">
            <a:off x="1917700" y="831554"/>
            <a:ext cx="416776" cy="656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F3A4E5-ECF4-4D18-889C-F7CB1BB46E07}"/>
              </a:ext>
            </a:extLst>
          </p:cNvPr>
          <p:cNvCxnSpPr>
            <a:stCxn id="39" idx="2"/>
            <a:endCxn id="22" idx="0"/>
          </p:cNvCxnSpPr>
          <p:nvPr/>
        </p:nvCxnSpPr>
        <p:spPr>
          <a:xfrm>
            <a:off x="2334476" y="831554"/>
            <a:ext cx="391675" cy="8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1F055E-9D83-468F-BF2C-9932DFDB60E7}"/>
              </a:ext>
            </a:extLst>
          </p:cNvPr>
          <p:cNvCxnSpPr>
            <a:stCxn id="11" idx="2"/>
            <a:endCxn id="26" idx="0"/>
          </p:cNvCxnSpPr>
          <p:nvPr/>
        </p:nvCxnSpPr>
        <p:spPr>
          <a:xfrm>
            <a:off x="583204" y="1129844"/>
            <a:ext cx="42674" cy="97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3D04A5-C55B-4276-8C94-8C4902A945C4}"/>
              </a:ext>
            </a:extLst>
          </p:cNvPr>
          <p:cNvSpPr txBox="1"/>
          <p:nvPr/>
        </p:nvSpPr>
        <p:spPr>
          <a:xfrm>
            <a:off x="2458990" y="1229840"/>
            <a:ext cx="61560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/>
              <a:t>Curiosity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EF4D9C-69CF-4DFB-85F0-9A2BDB6B17FF}"/>
              </a:ext>
            </a:extLst>
          </p:cNvPr>
          <p:cNvCxnSpPr>
            <a:stCxn id="22" idx="2"/>
            <a:endCxn id="27" idx="0"/>
          </p:cNvCxnSpPr>
          <p:nvPr/>
        </p:nvCxnSpPr>
        <p:spPr>
          <a:xfrm>
            <a:off x="2726151" y="1129843"/>
            <a:ext cx="40640" cy="99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62866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92963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Cathy</a:t>
            </a:r>
            <a:r>
              <a:rPr lang="en-IN" sz="1200"/>
              <a:t> </a:t>
            </a:r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Jiang</a:t>
            </a:r>
            <a:r>
              <a:rPr lang="en-IN" sz="1200"/>
              <a:t> </a:t>
            </a:r>
            <a:endParaRPr lang="en-US" sz="12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218929" y="280829"/>
            <a:ext cx="1813071" cy="558275"/>
            <a:chOff x="60236" y="273735"/>
            <a:chExt cx="1826189" cy="5347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857957" y="273735"/>
              <a:ext cx="1028468" cy="3537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Unconditional Love</a:t>
              </a:r>
              <a:endParaRPr lang="en-US" sz="9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60236" y="587379"/>
              <a:ext cx="740157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0701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414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2102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82803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03504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24205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449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965606" algn="l" defTabSz="241402" rtl="0" eaLnBrk="1" latinLnBrk="0" hangingPunct="1">
                <a:defRPr sz="4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/>
                <a:t>Giving</a:t>
              </a:r>
              <a:endParaRPr lang="en-US" sz="90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87A25-4A8F-472D-BF1D-C72E41DDEE39}"/>
              </a:ext>
            </a:extLst>
          </p:cNvPr>
          <p:cNvSpPr txBox="1"/>
          <p:nvPr/>
        </p:nvSpPr>
        <p:spPr>
          <a:xfrm>
            <a:off x="2105267" y="616837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Trust</a:t>
            </a:r>
            <a:endParaRPr lang="en-US" sz="9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7AB21-5BD5-4BAC-BEA9-A22FC876DC92}"/>
              </a:ext>
            </a:extLst>
          </p:cNvPr>
          <p:cNvCxnSpPr>
            <a:stCxn id="5" idx="1"/>
          </p:cNvCxnSpPr>
          <p:nvPr/>
        </p:nvCxnSpPr>
        <p:spPr>
          <a:xfrm flipH="1">
            <a:off x="754382" y="465495"/>
            <a:ext cx="256538" cy="146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873827-2905-462E-8183-A670F6760DE1}"/>
              </a:ext>
            </a:extLst>
          </p:cNvPr>
          <p:cNvCxnSpPr>
            <a:stCxn id="5" idx="3"/>
          </p:cNvCxnSpPr>
          <p:nvPr/>
        </p:nvCxnSpPr>
        <p:spPr>
          <a:xfrm>
            <a:off x="2032000" y="465495"/>
            <a:ext cx="165100" cy="146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FE6600-4F8A-4F00-8138-77E4C60E4EAE}"/>
              </a:ext>
            </a:extLst>
          </p:cNvPr>
          <p:cNvSpPr txBox="1"/>
          <p:nvPr/>
        </p:nvSpPr>
        <p:spPr>
          <a:xfrm>
            <a:off x="1129199" y="970109"/>
            <a:ext cx="6252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Reward</a:t>
            </a:r>
            <a:endParaRPr lang="en-US"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468C0-12B9-401A-9F1C-039144D74741}"/>
              </a:ext>
            </a:extLst>
          </p:cNvPr>
          <p:cNvSpPr txBox="1"/>
          <p:nvPr/>
        </p:nvSpPr>
        <p:spPr>
          <a:xfrm>
            <a:off x="1808480" y="978868"/>
            <a:ext cx="49530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Excel</a:t>
            </a: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D2930-5E70-4507-AAF8-FBE653E6D8F6}"/>
              </a:ext>
            </a:extLst>
          </p:cNvPr>
          <p:cNvSpPr txBox="1"/>
          <p:nvPr/>
        </p:nvSpPr>
        <p:spPr>
          <a:xfrm>
            <a:off x="182173" y="1274469"/>
            <a:ext cx="80835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Monitoring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C26ED-903A-4AC6-B89A-00EB267A8E36}"/>
              </a:ext>
            </a:extLst>
          </p:cNvPr>
          <p:cNvSpPr txBox="1"/>
          <p:nvPr/>
        </p:nvSpPr>
        <p:spPr>
          <a:xfrm>
            <a:off x="1219996" y="1568088"/>
            <a:ext cx="76040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Faith</a:t>
            </a:r>
            <a:endParaRPr lang="en-US" sz="9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6608C8-D12A-40A7-949D-8D3BED05BAD2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flipH="1">
            <a:off x="586349" y="839104"/>
            <a:ext cx="0" cy="435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8352414-68F9-446E-885B-C5DC33F01973}"/>
              </a:ext>
            </a:extLst>
          </p:cNvPr>
          <p:cNvSpPr txBox="1"/>
          <p:nvPr/>
        </p:nvSpPr>
        <p:spPr>
          <a:xfrm>
            <a:off x="2378006" y="978868"/>
            <a:ext cx="78453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Consistency</a:t>
            </a:r>
            <a:endParaRPr lang="en-US" sz="9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C1924-C335-4E39-BCD2-817646A0511C}"/>
              </a:ext>
            </a:extLst>
          </p:cNvPr>
          <p:cNvCxnSpPr>
            <a:endCxn id="13" idx="0"/>
          </p:cNvCxnSpPr>
          <p:nvPr/>
        </p:nvCxnSpPr>
        <p:spPr>
          <a:xfrm flipH="1">
            <a:off x="2056131" y="847669"/>
            <a:ext cx="247650" cy="1311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2BE64-EB43-4CEC-A0E0-4E4E93AD134E}"/>
              </a:ext>
            </a:extLst>
          </p:cNvPr>
          <p:cNvCxnSpPr>
            <a:endCxn id="25" idx="0"/>
          </p:cNvCxnSpPr>
          <p:nvPr/>
        </p:nvCxnSpPr>
        <p:spPr>
          <a:xfrm>
            <a:off x="2636520" y="847669"/>
            <a:ext cx="133752" cy="1311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593B33-B274-4894-AA80-075BCB09832E}"/>
              </a:ext>
            </a:extLst>
          </p:cNvPr>
          <p:cNvCxnSpPr>
            <a:endCxn id="11" idx="1"/>
          </p:cNvCxnSpPr>
          <p:nvPr/>
        </p:nvCxnSpPr>
        <p:spPr>
          <a:xfrm>
            <a:off x="888051" y="839104"/>
            <a:ext cx="241148" cy="2464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6A036D-B0B5-4D61-890C-4502EF62F243}"/>
              </a:ext>
            </a:extLst>
          </p:cNvPr>
          <p:cNvCxnSpPr>
            <a:stCxn id="14" idx="3"/>
            <a:endCxn id="13" idx="2"/>
          </p:cNvCxnSpPr>
          <p:nvPr/>
        </p:nvCxnSpPr>
        <p:spPr>
          <a:xfrm flipV="1">
            <a:off x="990525" y="1209700"/>
            <a:ext cx="1065606" cy="18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754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D9A90-F535-118D-D50B-7E01B340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76200"/>
            <a:ext cx="2737677" cy="15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10860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Autofit/>
          </a:bodyPr>
          <a:lstStyle/>
          <a:p>
            <a:r>
              <a:rPr lang="en-IN" sz="12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Anshuman</a:t>
            </a:r>
            <a:r>
              <a:rPr lang="en-IN" sz="1200"/>
              <a:t> </a:t>
            </a:r>
            <a:r>
              <a:rPr lang="en-IN" sz="12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Moghe</a:t>
            </a:r>
            <a:r>
              <a:rPr lang="en-IN" sz="1200"/>
              <a:t> </a:t>
            </a:r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082744" y="265196"/>
            <a:ext cx="11092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/>
              <a:t>Make things better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571D5-8CA0-4F60-9EBC-DD68D0F19B66}"/>
              </a:ext>
            </a:extLst>
          </p:cNvPr>
          <p:cNvSpPr txBox="1"/>
          <p:nvPr/>
        </p:nvSpPr>
        <p:spPr>
          <a:xfrm>
            <a:off x="366464" y="595076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Justice</a:t>
            </a:r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1FE59-EF1E-480E-B0A3-153EB52B8C1C}"/>
              </a:ext>
            </a:extLst>
          </p:cNvPr>
          <p:cNvSpPr txBox="1"/>
          <p:nvPr/>
        </p:nvSpPr>
        <p:spPr>
          <a:xfrm>
            <a:off x="116009" y="956328"/>
            <a:ext cx="831782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Self-awareness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F1741-DB33-40B1-ABE0-5B31D3FDD4E4}"/>
              </a:ext>
            </a:extLst>
          </p:cNvPr>
          <p:cNvSpPr txBox="1"/>
          <p:nvPr/>
        </p:nvSpPr>
        <p:spPr>
          <a:xfrm>
            <a:off x="1021682" y="956328"/>
            <a:ext cx="766478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/>
              <a:t>Responsibility</a:t>
            </a:r>
            <a:endParaRPr lang="en-US" sz="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127898-FA01-4A16-ABEA-400E6073ACDA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flipH="1">
            <a:off x="531900" y="825908"/>
            <a:ext cx="274902" cy="1304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D54EEE-005C-40BB-96F5-B71BFF857176}"/>
              </a:ext>
            </a:extLst>
          </p:cNvPr>
          <p:cNvSpPr txBox="1"/>
          <p:nvPr/>
        </p:nvSpPr>
        <p:spPr>
          <a:xfrm>
            <a:off x="2096839" y="595076"/>
            <a:ext cx="88067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Logic</a:t>
            </a:r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5540B-F148-460B-AE12-846FFBF22419}"/>
              </a:ext>
            </a:extLst>
          </p:cNvPr>
          <p:cNvSpPr txBox="1"/>
          <p:nvPr/>
        </p:nvSpPr>
        <p:spPr>
          <a:xfrm>
            <a:off x="158204" y="1271204"/>
            <a:ext cx="64963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Presence</a:t>
            </a:r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8C2266-654F-4356-82EF-7D0B1ECC7FE8}"/>
              </a:ext>
            </a:extLst>
          </p:cNvPr>
          <p:cNvSpPr txBox="1"/>
          <p:nvPr/>
        </p:nvSpPr>
        <p:spPr>
          <a:xfrm>
            <a:off x="1138524" y="1271204"/>
            <a:ext cx="70341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Learning</a:t>
            </a:r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4A745-F1A9-4513-ACD9-A9C9574959E2}"/>
              </a:ext>
            </a:extLst>
          </p:cNvPr>
          <p:cNvSpPr txBox="1"/>
          <p:nvPr/>
        </p:nvSpPr>
        <p:spPr>
          <a:xfrm>
            <a:off x="1147766" y="1564996"/>
            <a:ext cx="70341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0701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14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2102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2803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4205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449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65606" algn="l" defTabSz="241402" rtl="0" eaLnBrk="1" latinLnBrk="0" hangingPunct="1">
              <a:defRPr sz="4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/>
              <a:t>Mentoring</a:t>
            </a:r>
            <a:endParaRPr lang="en-US" sz="9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8CBC37-4770-492D-A01D-F782CA2CCF04}"/>
              </a:ext>
            </a:extLst>
          </p:cNvPr>
          <p:cNvCxnSpPr/>
          <p:nvPr/>
        </p:nvCxnSpPr>
        <p:spPr>
          <a:xfrm flipH="1">
            <a:off x="972820" y="496028"/>
            <a:ext cx="480060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5E9782-B93B-4804-90C3-642CCF16E47A}"/>
              </a:ext>
            </a:extLst>
          </p:cNvPr>
          <p:cNvCxnSpPr>
            <a:endCxn id="22" idx="0"/>
          </p:cNvCxnSpPr>
          <p:nvPr/>
        </p:nvCxnSpPr>
        <p:spPr>
          <a:xfrm>
            <a:off x="1935480" y="496028"/>
            <a:ext cx="601697" cy="9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B97E95-F27E-41A9-9611-54D4E21F8676}"/>
              </a:ext>
            </a:extLst>
          </p:cNvPr>
          <p:cNvCxnSpPr/>
          <p:nvPr/>
        </p:nvCxnSpPr>
        <p:spPr>
          <a:xfrm>
            <a:off x="922020" y="834092"/>
            <a:ext cx="365760" cy="122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34E8F42-0282-42AC-A40A-EA1961321B55}"/>
              </a:ext>
            </a:extLst>
          </p:cNvPr>
          <p:cNvCxnSpPr>
            <a:stCxn id="21" idx="2"/>
            <a:endCxn id="27" idx="0"/>
          </p:cNvCxnSpPr>
          <p:nvPr/>
        </p:nvCxnSpPr>
        <p:spPr>
          <a:xfrm flipH="1">
            <a:off x="483023" y="1171772"/>
            <a:ext cx="48877" cy="99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7F614D-D67B-4790-8509-D7A7157B210A}"/>
              </a:ext>
            </a:extLst>
          </p:cNvPr>
          <p:cNvCxnSpPr>
            <a:stCxn id="24" idx="2"/>
            <a:endCxn id="30" idx="0"/>
          </p:cNvCxnSpPr>
          <p:nvPr/>
        </p:nvCxnSpPr>
        <p:spPr>
          <a:xfrm>
            <a:off x="1404921" y="1171772"/>
            <a:ext cx="85309" cy="99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D99C227-B993-4A10-AD02-7C87338E6454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1490230" y="1502036"/>
            <a:ext cx="9242" cy="62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67547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3.1.19"/>
  <p:tag name="AS_OS" val="Unix 5.13.0.1023"/>
  <p:tag name="AS_RELEASE_DATE" val="2021.04.14"/>
  <p:tag name="AS_TITLE" val="Aspose.Slides for .NET Standard 2.0"/>
  <p:tag name="AS_VERSION" val="2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 pitchFamily="34" charset="0"/>
        <a:cs typeface="Arial" pitchFamily="34" charset="0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353</Words>
  <Application>Microsoft Macintosh PowerPoint</Application>
  <PresentationFormat>自定义</PresentationFormat>
  <Paragraphs>240</Paragraphs>
  <Slides>110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110</vt:i4>
      </vt:variant>
    </vt:vector>
  </HeadingPairs>
  <TitlesOfParts>
    <vt:vector size="129" baseType="lpstr">
      <vt:lpstr>Arial</vt:lpstr>
      <vt:lpstr>Calibri</vt:lpstr>
      <vt:lpstr>Calibri Light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David Ackerman </vt:lpstr>
      <vt:lpstr>PowerPoint 演示文稿</vt:lpstr>
      <vt:lpstr> Saddmun Ahsan </vt:lpstr>
      <vt:lpstr>PowerPoint 演示文稿</vt:lpstr>
      <vt:lpstr>Mohammad Awais</vt:lpstr>
      <vt:lpstr>PowerPoint 演示文稿</vt:lpstr>
      <vt:lpstr>John Banas</vt:lpstr>
      <vt:lpstr>PowerPoint 演示文稿</vt:lpstr>
      <vt:lpstr> Aidyn Battalov </vt:lpstr>
      <vt:lpstr>PowerPoint 演示文稿</vt:lpstr>
      <vt:lpstr>LaNisha Bodley</vt:lpstr>
      <vt:lpstr>PowerPoint 演示文稿</vt:lpstr>
      <vt:lpstr>Brett Carr</vt:lpstr>
      <vt:lpstr>PowerPoint 演示文稿</vt:lpstr>
      <vt:lpstr>Ibi Chambers </vt:lpstr>
      <vt:lpstr>PowerPoint 演示文稿</vt:lpstr>
      <vt:lpstr>Renzo De La Cruz </vt:lpstr>
      <vt:lpstr>PowerPoint 演示文稿</vt:lpstr>
      <vt:lpstr>Olivia Erickson </vt:lpstr>
      <vt:lpstr>PowerPoint 演示文稿</vt:lpstr>
      <vt:lpstr>Moises Figueroa Contreras </vt:lpstr>
      <vt:lpstr>PowerPoint 演示文稿</vt:lpstr>
      <vt:lpstr> Vineeth Gogineni </vt:lpstr>
      <vt:lpstr>PowerPoint 演示文稿</vt:lpstr>
      <vt:lpstr> Michael Goldenberg </vt:lpstr>
      <vt:lpstr>PowerPoint 演示文稿</vt:lpstr>
      <vt:lpstr>Nicole Green</vt:lpstr>
      <vt:lpstr>PowerPoint 演示文稿</vt:lpstr>
      <vt:lpstr>Manav Gupta </vt:lpstr>
      <vt:lpstr>PowerPoint 演示文稿</vt:lpstr>
      <vt:lpstr>Erickarlos Gutierrez </vt:lpstr>
      <vt:lpstr>PowerPoint 演示文稿</vt:lpstr>
      <vt:lpstr>Emily Hecht</vt:lpstr>
      <vt:lpstr>PowerPoint 演示文稿</vt:lpstr>
      <vt:lpstr> Arjun Iyer</vt:lpstr>
      <vt:lpstr>PowerPoint 演示文稿</vt:lpstr>
      <vt:lpstr>Deepak Kamble </vt:lpstr>
      <vt:lpstr>PowerPoint 演示文稿</vt:lpstr>
      <vt:lpstr>Jeffery Larson </vt:lpstr>
      <vt:lpstr>PowerPoint 演示文稿</vt:lpstr>
      <vt:lpstr>Jennifer Manghisi </vt:lpstr>
      <vt:lpstr>PowerPoint 演示文稿</vt:lpstr>
      <vt:lpstr> Hadrien Markabi </vt:lpstr>
      <vt:lpstr>PowerPoint 演示文稿</vt:lpstr>
      <vt:lpstr>David Mishael </vt:lpstr>
      <vt:lpstr>PowerPoint 演示文稿</vt:lpstr>
      <vt:lpstr>Andrea Pavlovic </vt:lpstr>
      <vt:lpstr>PowerPoint 演示文稿</vt:lpstr>
      <vt:lpstr>Haas Rahman</vt:lpstr>
      <vt:lpstr>PowerPoint 演示文稿</vt:lpstr>
      <vt:lpstr> Vanessa Robatzek </vt:lpstr>
      <vt:lpstr>PowerPoint 演示文稿</vt:lpstr>
      <vt:lpstr>Smita Sebastian </vt:lpstr>
      <vt:lpstr>PowerPoint 演示文稿</vt:lpstr>
      <vt:lpstr>Noel Simon</vt:lpstr>
      <vt:lpstr>PowerPoint 演示文稿</vt:lpstr>
      <vt:lpstr> Haruhiko Sugino </vt:lpstr>
      <vt:lpstr>PowerPoint 演示文稿</vt:lpstr>
      <vt:lpstr>Jonathan Wu</vt:lpstr>
      <vt:lpstr>PowerPoint 演示文稿</vt:lpstr>
      <vt:lpstr>Tommy Ibrahim</vt:lpstr>
      <vt:lpstr>PowerPoint 演示文稿</vt:lpstr>
      <vt:lpstr>Michael Martini </vt:lpstr>
      <vt:lpstr>PowerPoint 演示文稿</vt:lpstr>
      <vt:lpstr>Joseph Alukal </vt:lpstr>
      <vt:lpstr>PowerPoint 演示文稿</vt:lpstr>
      <vt:lpstr>Michael Fitzsimmons </vt:lpstr>
      <vt:lpstr>PowerPoint 演示文稿</vt:lpstr>
      <vt:lpstr>Micah Karson </vt:lpstr>
      <vt:lpstr>PowerPoint 演示文稿</vt:lpstr>
      <vt:lpstr>Arda Sener </vt:lpstr>
      <vt:lpstr>PowerPoint 演示文稿</vt:lpstr>
      <vt:lpstr> Adrian Jacques Ambrose </vt:lpstr>
      <vt:lpstr>PowerPoint 演示文稿</vt:lpstr>
      <vt:lpstr>Joshua Kuckley </vt:lpstr>
      <vt:lpstr>PowerPoint 演示文稿</vt:lpstr>
      <vt:lpstr>David Nimmo </vt:lpstr>
      <vt:lpstr>PowerPoint 演示文稿</vt:lpstr>
      <vt:lpstr>Jitesh Shahani </vt:lpstr>
      <vt:lpstr>PowerPoint 演示文稿</vt:lpstr>
      <vt:lpstr>Michael Mazur </vt:lpstr>
      <vt:lpstr>PowerPoint 演示文稿</vt:lpstr>
      <vt:lpstr>Monika Raj </vt:lpstr>
      <vt:lpstr>PowerPoint 演示文稿</vt:lpstr>
      <vt:lpstr>Carolina Cromeyer-Dieke </vt:lpstr>
      <vt:lpstr>PowerPoint 演示文稿</vt:lpstr>
      <vt:lpstr>Grace Jansen </vt:lpstr>
      <vt:lpstr>PowerPoint 演示文稿</vt:lpstr>
      <vt:lpstr>Lakeisha Jones </vt:lpstr>
      <vt:lpstr>PowerPoint 演示文稿</vt:lpstr>
      <vt:lpstr>April Moorhouse </vt:lpstr>
      <vt:lpstr>PowerPoint 演示文稿</vt:lpstr>
      <vt:lpstr>Sumer Sanghi </vt:lpstr>
      <vt:lpstr>PowerPoint 演示文稿</vt:lpstr>
      <vt:lpstr>Sonia Espejo </vt:lpstr>
      <vt:lpstr>PowerPoint 演示文稿</vt:lpstr>
      <vt:lpstr>Cathy Jiang </vt:lpstr>
      <vt:lpstr>PowerPoint 演示文稿</vt:lpstr>
      <vt:lpstr>Anshuman Moghe </vt:lpstr>
      <vt:lpstr>PowerPoint 演示文稿</vt:lpstr>
      <vt:lpstr>Sen Han </vt:lpstr>
      <vt:lpstr>PowerPoint 演示文稿</vt:lpstr>
      <vt:lpstr>Rohan Parikh </vt:lpstr>
      <vt:lpstr>PowerPoint 演示文稿</vt:lpstr>
      <vt:lpstr>Shannon Armstrong </vt:lpstr>
      <vt:lpstr>PowerPoint 演示文稿</vt:lpstr>
      <vt:lpstr>Candace Ge </vt:lpstr>
      <vt:lpstr>PowerPoint 演示文稿</vt:lpstr>
      <vt:lpstr>Eugene Lee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Nicholas Canan</dc:title>
  <dc:creator>Paul L Ingram</dc:creator>
  <cp:lastModifiedBy>Jiazheng Tian</cp:lastModifiedBy>
  <cp:revision>21</cp:revision>
  <cp:lastPrinted>2022-06-03T00:04:25Z</cp:lastPrinted>
  <dcterms:created xsi:type="dcterms:W3CDTF">2022-06-03T00:04:25Z</dcterms:created>
  <dcterms:modified xsi:type="dcterms:W3CDTF">2025-03-29T06:01:35Z</dcterms:modified>
</cp:coreProperties>
</file>